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85" r:id="rId2"/>
    <p:sldId id="290" r:id="rId3"/>
    <p:sldId id="291" r:id="rId4"/>
    <p:sldId id="292" r:id="rId5"/>
    <p:sldId id="297" r:id="rId6"/>
    <p:sldId id="296" r:id="rId7"/>
    <p:sldId id="295" r:id="rId8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1dej00" initials="h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498B"/>
    <a:srgbClr val="3039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1"/>
  </p:normalViewPr>
  <p:slideViewPr>
    <p:cSldViewPr>
      <p:cViewPr>
        <p:scale>
          <a:sx n="100" d="100"/>
          <a:sy n="100" d="100"/>
        </p:scale>
        <p:origin x="142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Worksheet1.xlsx"/><Relationship Id="rId3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Worksheet2.xlsx"/><Relationship Id="rId3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package" Target="../embeddings/Microsoft_Excel_Worksheet3.xlsx"/><Relationship Id="rId3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package" Target="../embeddings/Microsoft_Excel_Worksheet4.xlsx"/><Relationship Id="rId3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explosion val="14"/>
          <c:cat>
            <c:strRef>
              <c:f>'#LN00037'!$C$14:$C$15</c:f>
              <c:strCache>
                <c:ptCount val="2"/>
                <c:pt idx="0">
                  <c:v>Strugglers</c:v>
                </c:pt>
                <c:pt idx="1">
                  <c:v>Thrivers</c:v>
                </c:pt>
              </c:strCache>
            </c:strRef>
          </c:cat>
          <c:val>
            <c:numRef>
              <c:f>'#LN00037'!$L$11:$L$12</c:f>
              <c:numCache>
                <c:formatCode>0.00%</c:formatCode>
                <c:ptCount val="2"/>
                <c:pt idx="0">
                  <c:v>0.764452851797453</c:v>
                </c:pt>
                <c:pt idx="1">
                  <c:v>0.235547148202547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09"/>
      </c:pieChart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2"/>
          <c:order val="2"/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explosion val="13"/>
          <c:val>
            <c:numRef>
              <c:f>'#LN00037'!$D$11:$D$12</c:f>
              <c:numCache>
                <c:formatCode>0.00%</c:formatCode>
                <c:ptCount val="2"/>
                <c:pt idx="0">
                  <c:v>0.853754629820267</c:v>
                </c:pt>
                <c:pt idx="1">
                  <c:v>0.146245370179733</c:v>
                </c:pt>
              </c:numCache>
            </c:numRef>
          </c:val>
        </c:ser>
        <c:ser>
          <c:idx val="3"/>
          <c:order val="3"/>
          <c:val>
            <c:numRef>
              <c:f>'#LN00037'!$D$11:$D$12</c:f>
              <c:numCache>
                <c:formatCode>0.00%</c:formatCode>
                <c:ptCount val="2"/>
                <c:pt idx="0">
                  <c:v>0.853754629820267</c:v>
                </c:pt>
                <c:pt idx="1">
                  <c:v>0.146245370179733</c:v>
                </c:pt>
              </c:numCache>
            </c:numRef>
          </c:val>
        </c:ser>
        <c:ser>
          <c:idx val="1"/>
          <c:order val="1"/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val>
            <c:numRef>
              <c:f>'#LN00037'!$D$11:$D$12</c:f>
              <c:numCache>
                <c:formatCode>0.00%</c:formatCode>
                <c:ptCount val="2"/>
                <c:pt idx="0">
                  <c:v>0.853754629820267</c:v>
                </c:pt>
                <c:pt idx="1">
                  <c:v>0.146245370179733</c:v>
                </c:pt>
              </c:numCache>
            </c:numRef>
          </c:val>
        </c:ser>
        <c:ser>
          <c:idx val="0"/>
          <c:order val="0"/>
          <c:val>
            <c:numRef>
              <c:f>'#LN00037'!$D$11:$D$12</c:f>
              <c:numCache>
                <c:formatCode>0.00%</c:formatCode>
                <c:ptCount val="2"/>
                <c:pt idx="0">
                  <c:v>0.853754629820267</c:v>
                </c:pt>
                <c:pt idx="1">
                  <c:v>0.146245370179733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19"/>
      </c:pieChart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1"/>
          <c:order val="1"/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explosion val="7"/>
          <c:dPt>
            <c:idx val="0"/>
            <c:bubble3D val="0"/>
            <c:explosion val="8"/>
          </c:dPt>
          <c:val>
            <c:numRef>
              <c:f>'#LN00037'!$D$14:$D$15</c:f>
              <c:numCache>
                <c:formatCode>0.00%</c:formatCode>
                <c:ptCount val="2"/>
                <c:pt idx="0">
                  <c:v>0.554843671925079</c:v>
                </c:pt>
                <c:pt idx="1">
                  <c:v>0.445156328074921</c:v>
                </c:pt>
              </c:numCache>
            </c:numRef>
          </c:val>
        </c:ser>
        <c:ser>
          <c:idx val="0"/>
          <c:order val="0"/>
          <c:val>
            <c:numRef>
              <c:f>'#LN00037'!$D$11:$D$12</c:f>
              <c:numCache>
                <c:formatCode>0.00%</c:formatCode>
                <c:ptCount val="2"/>
                <c:pt idx="0">
                  <c:v>0.853754629820267</c:v>
                </c:pt>
                <c:pt idx="1">
                  <c:v>0.146245370179733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49"/>
      </c:pieChart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explosion val="6"/>
          <c:dPt>
            <c:idx val="0"/>
            <c:bubble3D val="0"/>
            <c:explosion val="12"/>
          </c:dPt>
          <c:cat>
            <c:strRef>
              <c:f>'#LN00037'!$C$14:$C$15</c:f>
              <c:strCache>
                <c:ptCount val="2"/>
                <c:pt idx="0">
                  <c:v>Strugglers</c:v>
                </c:pt>
                <c:pt idx="1">
                  <c:v>Thrivers</c:v>
                </c:pt>
              </c:strCache>
            </c:strRef>
          </c:cat>
          <c:val>
            <c:numRef>
              <c:f>'#LN00037'!$L$14:$L$15</c:f>
              <c:numCache>
                <c:formatCode>0.00%</c:formatCode>
                <c:ptCount val="2"/>
                <c:pt idx="0">
                  <c:v>0.326826159106964</c:v>
                </c:pt>
                <c:pt idx="1">
                  <c:v>0.673173840893036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15"/>
      </c:pieChart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Net Worth vs. Score on Financial Health Scorecard</a:t>
            </a:r>
          </a:p>
        </c:rich>
      </c:tx>
      <c:layout>
        <c:manualLayout>
          <c:xMode val="edge"/>
          <c:yMode val="edge"/>
          <c:x val="0.143812443969195"/>
          <c:y val="0.024714951833316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33339949018718"/>
          <c:y val="0.124302052829997"/>
          <c:w val="0.840623103930191"/>
          <c:h val="0.730973721417663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11"/>
          </c:marker>
          <c:trendline>
            <c:spPr>
              <a:ln w="31750"/>
            </c:spPr>
            <c:trendlineType val="linear"/>
            <c:dispRSqr val="0"/>
            <c:dispEq val="0"/>
          </c:trendline>
          <c:xVal>
            <c:numRef>
              <c:f>'#LN00045'!$O$308:$O$355</c:f>
              <c:numCache>
                <c:formatCode>General</c:formatCode>
                <c:ptCount val="48"/>
                <c:pt idx="0">
                  <c:v>3.19</c:v>
                </c:pt>
                <c:pt idx="1">
                  <c:v>3.7975</c:v>
                </c:pt>
                <c:pt idx="2">
                  <c:v>2.873749999999999</c:v>
                </c:pt>
                <c:pt idx="3">
                  <c:v>2.72</c:v>
                </c:pt>
                <c:pt idx="4">
                  <c:v>2.7825</c:v>
                </c:pt>
                <c:pt idx="5">
                  <c:v>2.95</c:v>
                </c:pt>
                <c:pt idx="6">
                  <c:v>2.71</c:v>
                </c:pt>
                <c:pt idx="7">
                  <c:v>2.73375</c:v>
                </c:pt>
                <c:pt idx="8">
                  <c:v>2.631249999999999</c:v>
                </c:pt>
                <c:pt idx="9">
                  <c:v>2.955</c:v>
                </c:pt>
                <c:pt idx="10">
                  <c:v>2.62375</c:v>
                </c:pt>
                <c:pt idx="11">
                  <c:v>2.56125</c:v>
                </c:pt>
                <c:pt idx="12">
                  <c:v>3.07125</c:v>
                </c:pt>
                <c:pt idx="13">
                  <c:v>3.2975</c:v>
                </c:pt>
                <c:pt idx="14">
                  <c:v>2.712499999999999</c:v>
                </c:pt>
                <c:pt idx="15">
                  <c:v>2.472499999999999</c:v>
                </c:pt>
                <c:pt idx="16">
                  <c:v>3.09875</c:v>
                </c:pt>
                <c:pt idx="17">
                  <c:v>3.485</c:v>
                </c:pt>
                <c:pt idx="18">
                  <c:v>2.855</c:v>
                </c:pt>
                <c:pt idx="19">
                  <c:v>2.525</c:v>
                </c:pt>
                <c:pt idx="20">
                  <c:v>2.935</c:v>
                </c:pt>
                <c:pt idx="21">
                  <c:v>2.936249999999999</c:v>
                </c:pt>
                <c:pt idx="22">
                  <c:v>2.421249999999999</c:v>
                </c:pt>
                <c:pt idx="23">
                  <c:v>2.65125</c:v>
                </c:pt>
                <c:pt idx="24">
                  <c:v>2.56125</c:v>
                </c:pt>
                <c:pt idx="25">
                  <c:v>2.66375</c:v>
                </c:pt>
                <c:pt idx="26">
                  <c:v>2.47625</c:v>
                </c:pt>
                <c:pt idx="27">
                  <c:v>2.56</c:v>
                </c:pt>
                <c:pt idx="28">
                  <c:v>3.075</c:v>
                </c:pt>
                <c:pt idx="29">
                  <c:v>3.376249999999999</c:v>
                </c:pt>
                <c:pt idx="30">
                  <c:v>2.826249999999999</c:v>
                </c:pt>
                <c:pt idx="31">
                  <c:v>2.6925</c:v>
                </c:pt>
                <c:pt idx="32">
                  <c:v>3.1875</c:v>
                </c:pt>
                <c:pt idx="33">
                  <c:v>3.726249999999999</c:v>
                </c:pt>
                <c:pt idx="34">
                  <c:v>3.41</c:v>
                </c:pt>
                <c:pt idx="35">
                  <c:v>3.3675</c:v>
                </c:pt>
                <c:pt idx="36">
                  <c:v>3.467142857142857</c:v>
                </c:pt>
                <c:pt idx="37">
                  <c:v>3.458571428571428</c:v>
                </c:pt>
                <c:pt idx="38">
                  <c:v>3.19875</c:v>
                </c:pt>
                <c:pt idx="39">
                  <c:v>2.97125</c:v>
                </c:pt>
                <c:pt idx="40">
                  <c:v>3.316249999999999</c:v>
                </c:pt>
                <c:pt idx="41">
                  <c:v>2.89125</c:v>
                </c:pt>
                <c:pt idx="42">
                  <c:v>2.82375</c:v>
                </c:pt>
                <c:pt idx="43">
                  <c:v>2.8275</c:v>
                </c:pt>
                <c:pt idx="44">
                  <c:v>3.636249999999999</c:v>
                </c:pt>
                <c:pt idx="45">
                  <c:v>3.78875</c:v>
                </c:pt>
                <c:pt idx="46">
                  <c:v>3.537499999999999</c:v>
                </c:pt>
                <c:pt idx="47">
                  <c:v>3.478749999999999</c:v>
                </c:pt>
              </c:numCache>
            </c:numRef>
          </c:xVal>
          <c:yVal>
            <c:numRef>
              <c:f>'#LN00045'!$P$308:$P$355</c:f>
              <c:numCache>
                <c:formatCode>General</c:formatCode>
                <c:ptCount val="48"/>
                <c:pt idx="0">
                  <c:v>11.35039190301246</c:v>
                </c:pt>
                <c:pt idx="1">
                  <c:v>11.82566333710075</c:v>
                </c:pt>
                <c:pt idx="2">
                  <c:v>9.751978380852318</c:v>
                </c:pt>
                <c:pt idx="3">
                  <c:v>10.17385780835818</c:v>
                </c:pt>
                <c:pt idx="4">
                  <c:v>9.80614281066335</c:v>
                </c:pt>
                <c:pt idx="5">
                  <c:v>11.09137489546156</c:v>
                </c:pt>
                <c:pt idx="6">
                  <c:v>9.2564492064968</c:v>
                </c:pt>
                <c:pt idx="7">
                  <c:v>8.537965201650094</c:v>
                </c:pt>
                <c:pt idx="8">
                  <c:v>10.15152462308689</c:v>
                </c:pt>
                <c:pt idx="9">
                  <c:v>9.997674772511559</c:v>
                </c:pt>
                <c:pt idx="10">
                  <c:v>8.662839958109406</c:v>
                </c:pt>
                <c:pt idx="11">
                  <c:v>5.591364707670433</c:v>
                </c:pt>
                <c:pt idx="12">
                  <c:v>11.05020721280006</c:v>
                </c:pt>
                <c:pt idx="13">
                  <c:v>11.61098832993079</c:v>
                </c:pt>
                <c:pt idx="14">
                  <c:v>10.07858421838085</c:v>
                </c:pt>
                <c:pt idx="15">
                  <c:v>9.097971605799353</c:v>
                </c:pt>
                <c:pt idx="16">
                  <c:v>12.54670999956585</c:v>
                </c:pt>
                <c:pt idx="17">
                  <c:v>13.33978559908083</c:v>
                </c:pt>
                <c:pt idx="18">
                  <c:v>11.34212537049241</c:v>
                </c:pt>
                <c:pt idx="19">
                  <c:v>11.09567237581358</c:v>
                </c:pt>
                <c:pt idx="20">
                  <c:v>12.14755320665099</c:v>
                </c:pt>
                <c:pt idx="21">
                  <c:v>13.18012710841953</c:v>
                </c:pt>
                <c:pt idx="22">
                  <c:v>10.85225445321029</c:v>
                </c:pt>
                <c:pt idx="23">
                  <c:v>10.03662181944167</c:v>
                </c:pt>
                <c:pt idx="24">
                  <c:v>11.52616882083034</c:v>
                </c:pt>
                <c:pt idx="25">
                  <c:v>12.10944271961894</c:v>
                </c:pt>
                <c:pt idx="26">
                  <c:v>10.43659962811536</c:v>
                </c:pt>
                <c:pt idx="27">
                  <c:v>8.45703200907014</c:v>
                </c:pt>
                <c:pt idx="28">
                  <c:v>12.58628139675734</c:v>
                </c:pt>
                <c:pt idx="29">
                  <c:v>13.24497755759943</c:v>
                </c:pt>
                <c:pt idx="30">
                  <c:v>11.81484627746435</c:v>
                </c:pt>
                <c:pt idx="31">
                  <c:v>10.79883451175534</c:v>
                </c:pt>
                <c:pt idx="32">
                  <c:v>12.07462754650946</c:v>
                </c:pt>
                <c:pt idx="33">
                  <c:v>14.59223221906235</c:v>
                </c:pt>
                <c:pt idx="34">
                  <c:v>11.72666262456955</c:v>
                </c:pt>
                <c:pt idx="35">
                  <c:v>10.69109111101528</c:v>
                </c:pt>
                <c:pt idx="36">
                  <c:v>12.68406998530498</c:v>
                </c:pt>
                <c:pt idx="37">
                  <c:v>13.23165121047407</c:v>
                </c:pt>
                <c:pt idx="38">
                  <c:v>11.58111863177862</c:v>
                </c:pt>
                <c:pt idx="39">
                  <c:v>10.68366249797225</c:v>
                </c:pt>
                <c:pt idx="40">
                  <c:v>12.675296486445</c:v>
                </c:pt>
                <c:pt idx="41">
                  <c:v>12.1558220770518</c:v>
                </c:pt>
                <c:pt idx="42">
                  <c:v>11.39255938518841</c:v>
                </c:pt>
                <c:pt idx="43">
                  <c:v>10.3256973492342</c:v>
                </c:pt>
                <c:pt idx="44">
                  <c:v>13.10623395228339</c:v>
                </c:pt>
                <c:pt idx="45">
                  <c:v>13.62111379999335</c:v>
                </c:pt>
                <c:pt idx="46">
                  <c:v>12.33531926693182</c:v>
                </c:pt>
                <c:pt idx="47">
                  <c:v>11.60413375487877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865941168"/>
        <c:axId val="-1865930944"/>
      </c:scatterChart>
      <c:valAx>
        <c:axId val="-1865941168"/>
        <c:scaling>
          <c:orientation val="minMax"/>
          <c:min val="2.0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Group's Average Score on Financial Health Scorecard</a:t>
                </a:r>
              </a:p>
            </c:rich>
          </c:tx>
          <c:layout>
            <c:manualLayout>
              <c:xMode val="edge"/>
              <c:yMode val="edge"/>
              <c:x val="0.127887650407335"/>
              <c:y val="0.93318828533146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1865930944"/>
        <c:crosses val="autoZero"/>
        <c:crossBetween val="midCat"/>
        <c:majorUnit val="0.5"/>
      </c:valAx>
      <c:valAx>
        <c:axId val="-1865930944"/>
        <c:scaling>
          <c:orientation val="minMax"/>
          <c:max val="15.0"/>
          <c:min val="5.0"/>
        </c:scaling>
        <c:delete val="0"/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Natural Logarithm of Group's Median Net Worth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1865941168"/>
        <c:crosses val="autoZero"/>
        <c:crossBetween val="midCat"/>
      </c:valAx>
    </c:plotArea>
    <c:plotVisOnly val="1"/>
    <c:dispBlanksAs val="gap"/>
    <c:showDLblsOverMax val="0"/>
  </c:chart>
  <c:spPr>
    <a:ln>
      <a:solidFill>
        <a:srgbClr val="000000">
          <a:shade val="95000"/>
          <a:satMod val="105000"/>
        </a:srgbClr>
      </a:solidFill>
    </a:ln>
  </c:sp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0.39565</cdr:y>
    </cdr:from>
    <cdr:to>
      <cdr:x>0.44872</cdr:x>
      <cdr:y>0.61602</cdr:y>
    </cdr:to>
    <cdr:sp macro="" textlink="">
      <cdr:nvSpPr>
        <cdr:cNvPr id="2" name="TextBox 3"/>
        <cdr:cNvSpPr txBox="1"/>
      </cdr:nvSpPr>
      <cdr:spPr>
        <a:xfrm xmlns:a="http://schemas.openxmlformats.org/drawingml/2006/main">
          <a:off x="-6065520" y="976808"/>
          <a:ext cx="1107847" cy="544067"/>
        </a:xfrm>
        <a:prstGeom xmlns:a="http://schemas.openxmlformats.org/drawingml/2006/main" prst="rect">
          <a:avLst/>
        </a:prstGeom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b="1" dirty="0" err="1">
              <a:solidFill>
                <a:schemeClr val="bg1"/>
              </a:solidFill>
            </a:rPr>
            <a:t>Thrivers</a:t>
          </a:r>
          <a:endParaRPr lang="en-US" sz="1600" b="1" dirty="0">
            <a:solidFill>
              <a:schemeClr val="bg1"/>
            </a:solidFill>
          </a:endParaRPr>
        </a:p>
        <a:p xmlns:a="http://schemas.openxmlformats.org/drawingml/2006/main">
          <a:pPr algn="ctr"/>
          <a:r>
            <a:rPr lang="en-US" sz="1600" b="1" dirty="0">
              <a:solidFill>
                <a:schemeClr val="bg1"/>
              </a:solidFill>
            </a:rPr>
            <a:t>23.6</a:t>
          </a:r>
          <a:r>
            <a:rPr lang="en-US" sz="1600" b="1" baseline="0" dirty="0">
              <a:solidFill>
                <a:schemeClr val="bg1"/>
              </a:solidFill>
            </a:rPr>
            <a:t> %</a:t>
          </a:r>
          <a:endParaRPr lang="en-US" sz="16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0.51306</cdr:x>
      <cdr:y>0.37685</cdr:y>
    </cdr:from>
    <cdr:to>
      <cdr:x>0.93333</cdr:x>
      <cdr:y>0.61111</cdr:y>
    </cdr:to>
    <cdr:sp macro="" textlink="">
      <cdr:nvSpPr>
        <cdr:cNvPr id="3" name="TextBox 3"/>
        <cdr:cNvSpPr txBox="1"/>
      </cdr:nvSpPr>
      <cdr:spPr>
        <a:xfrm xmlns:a="http://schemas.openxmlformats.org/drawingml/2006/main">
          <a:off x="1172854" y="861479"/>
          <a:ext cx="960746" cy="535518"/>
        </a:xfrm>
        <a:prstGeom xmlns:a="http://schemas.openxmlformats.org/drawingml/2006/main" prst="rect">
          <a:avLst/>
        </a:prstGeom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b="1" dirty="0">
              <a:solidFill>
                <a:schemeClr val="bg1"/>
              </a:solidFill>
            </a:rPr>
            <a:t>Strugglers</a:t>
          </a:r>
        </a:p>
        <a:p xmlns:a="http://schemas.openxmlformats.org/drawingml/2006/main">
          <a:pPr algn="ctr"/>
          <a:r>
            <a:rPr lang="en-US" sz="1600" b="1" dirty="0">
              <a:solidFill>
                <a:schemeClr val="bg1"/>
              </a:solidFill>
            </a:rPr>
            <a:t>76.4 %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0.04204</cdr:x>
      <cdr:y>0.38595</cdr:y>
    </cdr:from>
    <cdr:to>
      <cdr:x>0.53704</cdr:x>
      <cdr:y>0.62484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3784" y="952854"/>
          <a:ext cx="1222096" cy="589790"/>
        </a:xfrm>
        <a:prstGeom xmlns:a="http://schemas.openxmlformats.org/drawingml/2006/main" prst="rect">
          <a:avLst/>
        </a:prstGeom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b="1" dirty="0">
              <a:solidFill>
                <a:schemeClr val="bg1"/>
              </a:solidFill>
            </a:rPr>
            <a:t>Strugglers</a:t>
          </a:r>
        </a:p>
        <a:p xmlns:a="http://schemas.openxmlformats.org/drawingml/2006/main">
          <a:pPr algn="ctr"/>
          <a:r>
            <a:rPr lang="en-US" sz="1600" b="1" dirty="0">
              <a:solidFill>
                <a:schemeClr val="bg1"/>
              </a:solidFill>
            </a:rPr>
            <a:t>85.4</a:t>
          </a:r>
          <a:r>
            <a:rPr lang="en-US" sz="1600" b="1" baseline="0" dirty="0">
              <a:solidFill>
                <a:schemeClr val="bg1"/>
              </a:solidFill>
            </a:rPr>
            <a:t> %</a:t>
          </a:r>
          <a:endParaRPr lang="en-US" sz="16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0.61598</cdr:x>
      <cdr:y>0.41132</cdr:y>
    </cdr:from>
    <cdr:to>
      <cdr:x>1</cdr:x>
      <cdr:y>0.68351</cdr:y>
    </cdr:to>
    <cdr:sp macro="" textlink="">
      <cdr:nvSpPr>
        <cdr:cNvPr id="7" name="TextBox 3"/>
        <cdr:cNvSpPr txBox="1"/>
      </cdr:nvSpPr>
      <cdr:spPr>
        <a:xfrm xmlns:a="http://schemas.openxmlformats.org/drawingml/2006/main">
          <a:off x="1520781" y="1015499"/>
          <a:ext cx="948099" cy="672008"/>
        </a:xfrm>
        <a:prstGeom xmlns:a="http://schemas.openxmlformats.org/drawingml/2006/main" prst="rect">
          <a:avLst/>
        </a:prstGeom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 err="1">
              <a:solidFill>
                <a:schemeClr val="bg1"/>
              </a:solidFill>
            </a:rPr>
            <a:t>Thrivers</a:t>
          </a:r>
          <a:endParaRPr lang="en-US" sz="1400" b="1" dirty="0">
            <a:solidFill>
              <a:schemeClr val="bg1"/>
            </a:solidFill>
          </a:endParaRPr>
        </a:p>
        <a:p xmlns:a="http://schemas.openxmlformats.org/drawingml/2006/main">
          <a:pPr algn="ctr"/>
          <a:r>
            <a:rPr lang="en-US" sz="1400" b="1" dirty="0">
              <a:solidFill>
                <a:schemeClr val="bg1"/>
              </a:solidFill>
            </a:rPr>
            <a:t>14.6 %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0.49383</cdr:x>
      <cdr:y>0.39362</cdr:y>
    </cdr:from>
    <cdr:to>
      <cdr:x>0.95679</cdr:x>
      <cdr:y>0.68288</cdr:y>
    </cdr:to>
    <cdr:sp macro="" textlink="">
      <cdr:nvSpPr>
        <cdr:cNvPr id="2" name="TextBox 3"/>
        <cdr:cNvSpPr txBox="1"/>
      </cdr:nvSpPr>
      <cdr:spPr>
        <a:xfrm xmlns:a="http://schemas.openxmlformats.org/drawingml/2006/main">
          <a:off x="1219200" y="971789"/>
          <a:ext cx="1143000" cy="714155"/>
        </a:xfrm>
        <a:prstGeom xmlns:a="http://schemas.openxmlformats.org/drawingml/2006/main" prst="rect">
          <a:avLst/>
        </a:prstGeom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b="1" dirty="0">
              <a:solidFill>
                <a:schemeClr val="bg1"/>
              </a:solidFill>
            </a:rPr>
            <a:t>Strugglers</a:t>
          </a:r>
          <a:endParaRPr lang="en-US" sz="1400" b="1" dirty="0">
            <a:solidFill>
              <a:schemeClr val="bg1"/>
            </a:solidFill>
          </a:endParaRPr>
        </a:p>
        <a:p xmlns:a="http://schemas.openxmlformats.org/drawingml/2006/main">
          <a:pPr algn="ctr"/>
          <a:r>
            <a:rPr lang="en-US" sz="1400" b="1" dirty="0">
              <a:solidFill>
                <a:schemeClr val="bg1"/>
              </a:solidFill>
            </a:rPr>
            <a:t>55.5 %</a:t>
          </a:r>
        </a:p>
      </cdr:txBody>
    </cdr:sp>
  </cdr:relSizeAnchor>
  <cdr:relSizeAnchor xmlns:cdr="http://schemas.openxmlformats.org/drawingml/2006/chartDrawing">
    <cdr:from>
      <cdr:x>0.07407</cdr:x>
      <cdr:y>0.39362</cdr:y>
    </cdr:from>
    <cdr:to>
      <cdr:x>0.43549</cdr:x>
      <cdr:y>0.60843</cdr:y>
    </cdr:to>
    <cdr:sp macro="" textlink="">
      <cdr:nvSpPr>
        <cdr:cNvPr id="3" name="TextBox 3"/>
        <cdr:cNvSpPr txBox="1"/>
      </cdr:nvSpPr>
      <cdr:spPr>
        <a:xfrm xmlns:a="http://schemas.openxmlformats.org/drawingml/2006/main">
          <a:off x="182880" y="971789"/>
          <a:ext cx="892302" cy="530340"/>
        </a:xfrm>
        <a:prstGeom xmlns:a="http://schemas.openxmlformats.org/drawingml/2006/main" prst="rect">
          <a:avLst/>
        </a:prstGeom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b="1" dirty="0" err="1">
              <a:solidFill>
                <a:schemeClr val="bg1"/>
              </a:solidFill>
            </a:rPr>
            <a:t>Thrivers</a:t>
          </a:r>
          <a:endParaRPr lang="en-US" sz="1600" b="1" dirty="0">
            <a:solidFill>
              <a:schemeClr val="bg1"/>
            </a:solidFill>
          </a:endParaRPr>
        </a:p>
        <a:p xmlns:a="http://schemas.openxmlformats.org/drawingml/2006/main">
          <a:pPr algn="ctr"/>
          <a:r>
            <a:rPr lang="en-US" sz="1600" b="1" dirty="0">
              <a:solidFill>
                <a:schemeClr val="bg1"/>
              </a:solidFill>
            </a:rPr>
            <a:t>44.5 %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0.53704</cdr:x>
      <cdr:y>0.3829</cdr:y>
    </cdr:from>
    <cdr:to>
      <cdr:x>0.93895</cdr:x>
      <cdr:y>0.56623</cdr:y>
    </cdr:to>
    <cdr:sp macro="" textlink="">
      <cdr:nvSpPr>
        <cdr:cNvPr id="2" name="TextBox 3"/>
        <cdr:cNvSpPr txBox="1"/>
      </cdr:nvSpPr>
      <cdr:spPr>
        <a:xfrm xmlns:a="http://schemas.openxmlformats.org/drawingml/2006/main">
          <a:off x="1325880" y="945327"/>
          <a:ext cx="992285" cy="452620"/>
        </a:xfrm>
        <a:prstGeom xmlns:a="http://schemas.openxmlformats.org/drawingml/2006/main" prst="rect">
          <a:avLst/>
        </a:prstGeom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b="1" dirty="0" err="1">
              <a:solidFill>
                <a:schemeClr val="bg1"/>
              </a:solidFill>
            </a:rPr>
            <a:t>Thrivers</a:t>
          </a:r>
          <a:endParaRPr lang="en-US" sz="1600" b="1" dirty="0">
            <a:solidFill>
              <a:schemeClr val="bg1"/>
            </a:solidFill>
          </a:endParaRPr>
        </a:p>
        <a:p xmlns:a="http://schemas.openxmlformats.org/drawingml/2006/main">
          <a:pPr algn="ctr"/>
          <a:r>
            <a:rPr lang="en-US" sz="1600" b="1" dirty="0">
              <a:solidFill>
                <a:schemeClr val="bg1"/>
              </a:solidFill>
            </a:rPr>
            <a:t>67.3 %</a:t>
          </a:r>
        </a:p>
      </cdr:txBody>
    </cdr:sp>
  </cdr:relSizeAnchor>
  <cdr:relSizeAnchor xmlns:cdr="http://schemas.openxmlformats.org/drawingml/2006/chartDrawing">
    <cdr:from>
      <cdr:x>0.02986</cdr:x>
      <cdr:y>0.36644</cdr:y>
    </cdr:from>
    <cdr:to>
      <cdr:x>0.46396</cdr:x>
      <cdr:y>0.58959</cdr:y>
    </cdr:to>
    <cdr:sp macro="" textlink="">
      <cdr:nvSpPr>
        <cdr:cNvPr id="3" name="TextBox 3"/>
        <cdr:cNvSpPr txBox="1"/>
      </cdr:nvSpPr>
      <cdr:spPr>
        <a:xfrm xmlns:a="http://schemas.openxmlformats.org/drawingml/2006/main">
          <a:off x="73733" y="904687"/>
          <a:ext cx="1071734" cy="550931"/>
        </a:xfrm>
        <a:prstGeom xmlns:a="http://schemas.openxmlformats.org/drawingml/2006/main" prst="rect">
          <a:avLst/>
        </a:prstGeom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b="1" dirty="0">
              <a:solidFill>
                <a:schemeClr val="bg1"/>
              </a:solidFill>
            </a:rPr>
            <a:t>Strugglers</a:t>
          </a:r>
        </a:p>
        <a:p xmlns:a="http://schemas.openxmlformats.org/drawingml/2006/main">
          <a:pPr algn="ctr"/>
          <a:r>
            <a:rPr lang="en-US" sz="1600" b="1" dirty="0">
              <a:solidFill>
                <a:schemeClr val="bg1"/>
              </a:solidFill>
            </a:rPr>
            <a:t>32.7 %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365AC-B980-49C9-9F1B-99CDC6B76911}" type="datetimeFigureOut">
              <a:rPr lang="en-US" smtClean="0"/>
              <a:t>9/10/17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EBE58E-C947-40DE-B7BC-24E79A115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88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871DB1C1-5612-4D86-A0DC-E7927D9175B4}" type="datetimeFigureOut">
              <a:rPr lang="en-US" smtClean="0"/>
              <a:t>9/10/17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D8EAEFA9-B816-4E88-8AFB-7C897222E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02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38430-0D6E-4417-B565-100E088753D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5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Thrivers</a:t>
            </a:r>
            <a:r>
              <a:rPr lang="en-US" dirty="0" smtClean="0"/>
              <a:t> are defined as white</a:t>
            </a:r>
            <a:r>
              <a:rPr lang="en-US" baseline="0" dirty="0" smtClean="0"/>
              <a:t> and Asian/other </a:t>
            </a:r>
            <a:r>
              <a:rPr lang="en-US" dirty="0" smtClean="0"/>
              <a:t>families</a:t>
            </a:r>
            <a:r>
              <a:rPr lang="en-US" baseline="0" dirty="0" smtClean="0"/>
              <a:t> 40 or older with a college degree.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38430-0D6E-4417-B565-100E088753D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5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Did you save any money last year?</a:t>
            </a:r>
          </a:p>
          <a:p>
            <a:r>
              <a:rPr lang="en-US" dirty="0" smtClean="0"/>
              <a:t>Did you miss any payments on any obligations in the past year?</a:t>
            </a:r>
          </a:p>
          <a:p>
            <a:r>
              <a:rPr lang="en-US" dirty="0" smtClean="0"/>
              <a:t>Did you have a balance on your credit card after the last payment was due?</a:t>
            </a:r>
          </a:p>
          <a:p>
            <a:r>
              <a:rPr lang="en-US" dirty="0" smtClean="0"/>
              <a:t>Including all of your assets, was more than 10 percent of the value in liquid assets?</a:t>
            </a:r>
          </a:p>
          <a:p>
            <a:r>
              <a:rPr lang="en-US" dirty="0" smtClean="0"/>
              <a:t>Is your total debt service (principal and interest) less than 40 percent of your income?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38430-0D6E-4417-B565-100E088753D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5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</a:t>
            </a:r>
            <a:r>
              <a:rPr lang="en-US" dirty="0" err="1" smtClean="0"/>
              <a:t>Yellen’s</a:t>
            </a:r>
            <a:r>
              <a:rPr lang="en-US" dirty="0" smtClean="0"/>
              <a:t> call at the ALC for balance sheet diversification and liquid</a:t>
            </a:r>
            <a:r>
              <a:rPr lang="en-US" baseline="0" dirty="0" smtClean="0"/>
              <a:t> savings.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Blog post on SCF release, essays coming.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Our student loan work.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38430-0D6E-4417-B565-100E088753D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795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FS_footer.BMP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2690"/>
            <a:ext cx="9144000" cy="315310"/>
          </a:xfrm>
          <a:prstGeom prst="rect">
            <a:avLst/>
          </a:prstGeom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3813" y="8747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-528638" y="-539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2613025" y="-24161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5305425" y="-2378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-747713" y="3762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2743200"/>
            <a:ext cx="8001000" cy="2286000"/>
          </a:xfrm>
        </p:spPr>
        <p:txBody>
          <a:bodyPr anchor="t"/>
          <a:lstStyle>
            <a:lvl1pPr algn="l">
              <a:defRPr sz="4400">
                <a:solidFill>
                  <a:schemeClr val="accent4">
                    <a:lumMod val="85000"/>
                    <a:lumOff val="15000"/>
                  </a:schemeClr>
                </a:solidFill>
                <a:latin typeface="Georg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5257800"/>
            <a:ext cx="5715000" cy="1066800"/>
          </a:xfrm>
        </p:spPr>
        <p:txBody>
          <a:bodyPr/>
          <a:lstStyle>
            <a:lvl1pPr marL="0" indent="0" algn="l">
              <a:buFontTx/>
              <a:buNone/>
              <a:defRPr sz="2000">
                <a:solidFill>
                  <a:schemeClr val="accent4">
                    <a:lumMod val="85000"/>
                    <a:lumOff val="15000"/>
                  </a:schemeClr>
                </a:solidFill>
                <a:latin typeface="Georgia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5532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B8105780-823C-4AAB-8084-F29EBDFD47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 descr="HFS-logo_tagline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09600"/>
            <a:ext cx="3810000" cy="15368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105780-823C-4AAB-8084-F29EBDFD47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1295400"/>
            <a:ext cx="20193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295400"/>
            <a:ext cx="59055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105780-823C-4AAB-8084-F29EBDFD47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105780-823C-4AAB-8084-F29EBDFD47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105780-823C-4AAB-8084-F29EBDFD47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57400"/>
            <a:ext cx="3962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057400"/>
            <a:ext cx="3962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105780-823C-4AAB-8084-F29EBDFD47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105780-823C-4AAB-8084-F29EBDFD47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105780-823C-4AAB-8084-F29EBDFD47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105780-823C-4AAB-8084-F29EBDFD47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105780-823C-4AAB-8084-F29EBDFD47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105780-823C-4AAB-8084-F29EBDFD47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FS_footer.BMP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2690"/>
            <a:ext cx="9144000" cy="315310"/>
          </a:xfrm>
          <a:prstGeom prst="rect">
            <a:avLst/>
          </a:prstGeom>
        </p:spPr>
      </p:pic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371600"/>
            <a:ext cx="8077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3813" y="8747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-528638" y="-539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613025" y="-24161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5305425" y="-2378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9056688" y="26971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828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fld id="{B8105780-823C-4AAB-8084-F29EBDFD47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57200"/>
            <a:ext cx="807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243249"/>
          </a:solidFill>
          <a:latin typeface="Georgia"/>
          <a:ea typeface="ＭＳ Ｐゴシック" pitchFamily="-65" charset="-128"/>
          <a:cs typeface="Arial Black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15A35"/>
          </a:solidFill>
          <a:latin typeface="Times" pitchFamily="-65" charset="0"/>
          <a:ea typeface="ＭＳ Ｐゴシック" pitchFamily="-6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15A35"/>
          </a:solidFill>
          <a:latin typeface="Times" pitchFamily="-65" charset="0"/>
          <a:ea typeface="ＭＳ Ｐゴシック" pitchFamily="-6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15A35"/>
          </a:solidFill>
          <a:latin typeface="Times" pitchFamily="-65" charset="0"/>
          <a:ea typeface="ＭＳ Ｐゴシック" pitchFamily="-6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15A35"/>
          </a:solidFill>
          <a:latin typeface="Times" pitchFamily="-65" charset="0"/>
          <a:ea typeface="ＭＳ Ｐゴシック" pitchFamily="-6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15A35"/>
          </a:solidFill>
          <a:latin typeface="Times" pitchFamily="-6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15A35"/>
          </a:solidFill>
          <a:latin typeface="Times" pitchFamily="-6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15A35"/>
          </a:solidFill>
          <a:latin typeface="Times" pitchFamily="-6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15A35"/>
          </a:solidFill>
          <a:latin typeface="Times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charset="2"/>
        <a:buChar char="§"/>
        <a:defRPr sz="2400">
          <a:solidFill>
            <a:schemeClr val="tx1"/>
          </a:solidFill>
          <a:latin typeface="Georgia"/>
          <a:ea typeface="ＭＳ Ｐゴシック" pitchFamily="-65" charset="-128"/>
          <a:cs typeface="Arial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15A35"/>
        </a:buClr>
        <a:buFont typeface="Wingdings" pitchFamily="1" charset="2"/>
        <a:buChar char="§"/>
        <a:defRPr sz="2200">
          <a:solidFill>
            <a:schemeClr val="tx1"/>
          </a:solidFill>
          <a:latin typeface="Georgia"/>
          <a:ea typeface="ＭＳ Ｐゴシック" pitchFamily="-65" charset="-128"/>
          <a:cs typeface="Arial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15A35"/>
        </a:buClr>
        <a:buFont typeface="Times" pitchFamily="1" charset="0"/>
        <a:buChar char="•"/>
        <a:defRPr sz="2000">
          <a:solidFill>
            <a:schemeClr val="tx1"/>
          </a:solidFill>
          <a:latin typeface="Georgia"/>
          <a:ea typeface="ＭＳ Ｐゴシック" pitchFamily="-65" charset="-128"/>
          <a:cs typeface="Arial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imes" pitchFamily="1" charset="0"/>
        <a:buChar char="−"/>
        <a:defRPr sz="1600">
          <a:solidFill>
            <a:schemeClr val="tx1"/>
          </a:solidFill>
          <a:latin typeface="Georgia"/>
          <a:ea typeface="ＭＳ Ｐゴシック" pitchFamily="-65" charset="-128"/>
          <a:cs typeface="Arial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Georgia"/>
          <a:ea typeface="ＭＳ Ｐゴシック" pitchFamily="-65" charset="-128"/>
          <a:cs typeface="Arial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stlouisfed.org/hf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5" Type="http://schemas.openxmlformats.org/officeDocument/2006/relationships/chart" Target="../charts/chart3.xml"/><Relationship Id="rId6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2286000"/>
            <a:ext cx="8001000" cy="2057400"/>
          </a:xfrm>
        </p:spPr>
        <p:txBody>
          <a:bodyPr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Thrivers</a:t>
            </a:r>
            <a:r>
              <a:rPr lang="en-US" sz="3200" dirty="0" smtClean="0">
                <a:solidFill>
                  <a:schemeClr val="tx1"/>
                </a:solidFill>
              </a:rPr>
              <a:t> and Strugglers: 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The Balance Sheets and Financial Health of U.S. Families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Assets Funders Network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2015 </a:t>
            </a:r>
            <a:r>
              <a:rPr lang="en-US" sz="1400" dirty="0" err="1" smtClean="0">
                <a:solidFill>
                  <a:schemeClr val="tx1"/>
                </a:solidFill>
              </a:rPr>
              <a:t>Grantmaker</a:t>
            </a:r>
            <a:r>
              <a:rPr lang="en-US" sz="1400" dirty="0" smtClean="0">
                <a:solidFill>
                  <a:schemeClr val="tx1"/>
                </a:solidFill>
              </a:rPr>
              <a:t> Meeting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April 2015, Dallas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257300" y="4953000"/>
            <a:ext cx="6781800" cy="1066800"/>
          </a:xfrm>
        </p:spPr>
        <p:txBody>
          <a:bodyPr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Ray Boshara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Senior Advisor; Director, Center for Household Financial Stability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Federal Reserve Bank of St. Louis     </a:t>
            </a:r>
            <a:r>
              <a:rPr lang="en-US" sz="1400" dirty="0" smtClean="0">
                <a:solidFill>
                  <a:schemeClr val="tx1"/>
                </a:solidFill>
                <a:hlinkClick r:id="rId2"/>
              </a:rPr>
              <a:t>www.stlouisfed.org/hfs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6019800"/>
            <a:ext cx="82296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 smtClean="0">
              <a:solidFill>
                <a:srgbClr val="7F7F7F"/>
              </a:solidFill>
              <a:latin typeface="Calibri"/>
              <a:cs typeface="Calibri"/>
            </a:endParaRPr>
          </a:p>
          <a:p>
            <a:r>
              <a:rPr lang="en-US" sz="1000" dirty="0" smtClean="0">
                <a:solidFill>
                  <a:srgbClr val="7F7F7F"/>
                </a:solidFill>
                <a:latin typeface="Calibri"/>
                <a:cs typeface="Calibri"/>
              </a:rPr>
              <a:t>These </a:t>
            </a:r>
            <a:r>
              <a:rPr lang="en-US" sz="1000" dirty="0">
                <a:solidFill>
                  <a:srgbClr val="7F7F7F"/>
                </a:solidFill>
                <a:latin typeface="Calibri"/>
                <a:cs typeface="Calibri"/>
              </a:rPr>
              <a:t>are my </a:t>
            </a:r>
            <a:r>
              <a:rPr lang="en-US" sz="1000" dirty="0" smtClean="0">
                <a:solidFill>
                  <a:srgbClr val="7F7F7F"/>
                </a:solidFill>
                <a:latin typeface="Calibri"/>
                <a:cs typeface="Calibri"/>
              </a:rPr>
              <a:t>own views</a:t>
            </a:r>
            <a:r>
              <a:rPr lang="en-US" sz="1000" dirty="0">
                <a:solidFill>
                  <a:srgbClr val="7F7F7F"/>
                </a:solidFill>
                <a:latin typeface="Calibri"/>
                <a:cs typeface="Calibri"/>
              </a:rPr>
              <a:t>, and not necessarily the views of the Federal Reserve Bank of St. Louis, Federal Reserve System, or </a:t>
            </a:r>
            <a:r>
              <a:rPr lang="en-US" sz="1000" dirty="0" smtClean="0">
                <a:solidFill>
                  <a:srgbClr val="7F7F7F"/>
                </a:solidFill>
                <a:latin typeface="Calibri"/>
                <a:cs typeface="Calibri"/>
              </a:rPr>
              <a:t>the </a:t>
            </a:r>
            <a:r>
              <a:rPr lang="en-US" sz="1000" dirty="0">
                <a:solidFill>
                  <a:srgbClr val="7F7F7F"/>
                </a:solidFill>
                <a:latin typeface="Calibri"/>
                <a:cs typeface="Calibri"/>
              </a:rPr>
              <a:t>Board of Governors.</a:t>
            </a:r>
          </a:p>
          <a:p>
            <a:endParaRPr lang="en-US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886" y="152400"/>
            <a:ext cx="8077200" cy="1066800"/>
          </a:xfrm>
        </p:spPr>
        <p:txBody>
          <a:bodyPr/>
          <a:lstStyle/>
          <a:p>
            <a:pPr algn="ctr"/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Net Worth by Age/Birth Year, </a:t>
            </a:r>
            <a:b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Education, and Race/Ethnicity: </a:t>
            </a:r>
            <a:b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(Emmons and </a:t>
            </a:r>
            <a:r>
              <a:rPr lang="en-US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Noeth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, 2015. The Demographics of Wealth, Federal Reserve Bank of St. Louis)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1371600"/>
            <a:ext cx="7086600" cy="5142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909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77200" cy="685800"/>
          </a:xfrm>
        </p:spPr>
        <p:txBody>
          <a:bodyPr/>
          <a:lstStyle/>
          <a:p>
            <a:pPr algn="ctr"/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New Economic Divide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2209800"/>
            <a:ext cx="1976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Percentage of Population</a:t>
            </a:r>
            <a:endParaRPr lang="en-US" sz="2400" b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06400" y="4495800"/>
            <a:ext cx="2169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Percentage of Total Wealth Owned</a:t>
            </a:r>
            <a:endParaRPr lang="en-US" sz="2400" b="1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2819400" y="1027777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kern="0" dirty="0" smtClean="0">
                <a:solidFill>
                  <a:srgbClr val="243249"/>
                </a:solidFill>
                <a:latin typeface="Calibri" panose="020F0502020204030204" pitchFamily="34" charset="0"/>
                <a:ea typeface="ＭＳ Ｐゴシック" pitchFamily="-65" charset="-128"/>
                <a:cs typeface="Calibri" panose="020F0502020204030204" pitchFamily="34" charset="0"/>
              </a:rPr>
              <a:t>1989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111240" y="101400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kern="0" dirty="0" smtClean="0">
                <a:solidFill>
                  <a:srgbClr val="243249"/>
                </a:solidFill>
                <a:latin typeface="Calibri" panose="020F0502020204030204" pitchFamily="34" charset="0"/>
                <a:ea typeface="ＭＳ Ｐゴシック" pitchFamily="-65" charset="-128"/>
                <a:cs typeface="Calibri" panose="020F0502020204030204" pitchFamily="34" charset="0"/>
              </a:rPr>
              <a:t>2013</a:t>
            </a:r>
            <a:endParaRPr lang="en-US" b="1" dirty="0"/>
          </a:p>
        </p:txBody>
      </p:sp>
      <p:grpSp>
        <p:nvGrpSpPr>
          <p:cNvPr id="30" name="Group 29"/>
          <p:cNvGrpSpPr/>
          <p:nvPr/>
        </p:nvGrpSpPr>
        <p:grpSpPr>
          <a:xfrm>
            <a:off x="2667000" y="1465510"/>
            <a:ext cx="5516880" cy="4849951"/>
            <a:chOff x="2971800" y="1733729"/>
            <a:chExt cx="5516880" cy="4849951"/>
          </a:xfrm>
        </p:grpSpPr>
        <p:graphicFrame>
          <p:nvGraphicFramePr>
            <p:cNvPr id="6" name="Char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94573919"/>
                </p:ext>
              </p:extLst>
            </p:nvPr>
          </p:nvGraphicFramePr>
          <p:xfrm>
            <a:off x="6019800" y="1733729"/>
            <a:ext cx="2468880" cy="24688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9" name="Chart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508038411"/>
                </p:ext>
              </p:extLst>
            </p:nvPr>
          </p:nvGraphicFramePr>
          <p:xfrm>
            <a:off x="3048000" y="1752600"/>
            <a:ext cx="2468880" cy="24688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1" name="Chart 1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13283726"/>
                </p:ext>
              </p:extLst>
            </p:nvPr>
          </p:nvGraphicFramePr>
          <p:xfrm>
            <a:off x="2971800" y="4073098"/>
            <a:ext cx="2468880" cy="24688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13" name="Chart 1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777656216"/>
                </p:ext>
              </p:extLst>
            </p:nvPr>
          </p:nvGraphicFramePr>
          <p:xfrm>
            <a:off x="5943600" y="4114800"/>
            <a:ext cx="2468880" cy="24688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cxnSp>
          <p:nvCxnSpPr>
            <p:cNvPr id="21" name="Straight Arrow Connector 20"/>
            <p:cNvCxnSpPr/>
            <p:nvPr/>
          </p:nvCxnSpPr>
          <p:spPr bwMode="auto">
            <a:xfrm flipV="1">
              <a:off x="5267960" y="2377887"/>
              <a:ext cx="1132840" cy="228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5267960" y="3470587"/>
              <a:ext cx="1148080" cy="1773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>
              <a:off x="4343400" y="4267200"/>
              <a:ext cx="2209800" cy="16808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 flipV="1">
              <a:off x="4343400" y="6172200"/>
              <a:ext cx="2133600" cy="16808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40" name="TextBox 39"/>
          <p:cNvSpPr txBox="1"/>
          <p:nvPr/>
        </p:nvSpPr>
        <p:spPr>
          <a:xfrm>
            <a:off x="406400" y="6159264"/>
            <a:ext cx="411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Survey of Consumer Finances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6949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27052"/>
            <a:ext cx="8077200" cy="1065252"/>
          </a:xfrm>
        </p:spPr>
        <p:txBody>
          <a:bodyPr/>
          <a:lstStyle/>
          <a:p>
            <a:pPr algn="ctr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Financial Health Scorecard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0841075"/>
              </p:ext>
            </p:extLst>
          </p:nvPr>
        </p:nvGraphicFramePr>
        <p:xfrm>
          <a:off x="2819400" y="1295400"/>
          <a:ext cx="5867400" cy="4401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76400" y="429399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(Source: Survey of Consumer Finances; N=38,385 families, 1992-2013)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8575" y="1352550"/>
            <a:ext cx="256222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Did you save any money last </a:t>
            </a:r>
            <a:r>
              <a:rPr lang="en-US" sz="1400" i="1" dirty="0" smtClean="0"/>
              <a:t>year?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/>
              <a:t>Did </a:t>
            </a:r>
            <a:r>
              <a:rPr lang="en-US" sz="1400" i="1" dirty="0"/>
              <a:t>you miss any payments on any obligations in the past </a:t>
            </a:r>
            <a:r>
              <a:rPr lang="en-US" sz="1400" i="1" dirty="0" smtClean="0"/>
              <a:t>year?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/>
              <a:t>Did </a:t>
            </a:r>
            <a:r>
              <a:rPr lang="en-US" sz="1400" i="1" dirty="0"/>
              <a:t>you have a balance on your credit card after the last payment was </a:t>
            </a:r>
            <a:r>
              <a:rPr lang="en-US" sz="1400" i="1" dirty="0" smtClean="0"/>
              <a:t>due?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/>
              <a:t>Including </a:t>
            </a:r>
            <a:r>
              <a:rPr lang="en-US" sz="1400" i="1" dirty="0"/>
              <a:t>all of your assets, was more than 10 percent of the value in liquid </a:t>
            </a:r>
            <a:r>
              <a:rPr lang="en-US" sz="1400" i="1" dirty="0" smtClean="0"/>
              <a:t>assets?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/>
              <a:t>Is </a:t>
            </a:r>
            <a:r>
              <a:rPr lang="en-US" sz="1400" i="1" dirty="0"/>
              <a:t>your total debt service (principal and interest) less than 40 percent of your income?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7031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8077200" cy="381000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Observations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382000" cy="5105400"/>
          </a:xfrm>
        </p:spPr>
        <p:txBody>
          <a:bodyPr/>
          <a:lstStyle/>
          <a:p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Large disparities in wealth are driven, in part, by </a:t>
            </a:r>
            <a:r>
              <a:rPr lang="en-US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already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economically vulnerable families assuming too much balance sheet risk – too much wealth in homeownership, financed with too much debt, and holding too few liquid assets – while encountering institutions not geared toward accumulating wealth. That is, both economic decision-making </a:t>
            </a:r>
            <a:r>
              <a:rPr lang="en-US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institutions matter.</a:t>
            </a:r>
          </a:p>
          <a:p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Age, even controlling for education and race, appears to be the strongest predictor of balance sheet health.</a:t>
            </a:r>
          </a:p>
          <a:p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Differences in age and education explain very little of racial wealth gaps; the racial wealth gap is similar across age and educational levels. 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Blacks and Hispanics have, on average, significantly lower incomes than whites and Asians, but also appear to have fewer opportunities to “convert” their incomes into appreciating assets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median income of Asian families has long surpassed that of whites and, if current trends continue, median Asian wealth will surpass median white wealth as well.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Education itself matters for wealth accumulation but other characteristics of people who obtain college and graduate degrees – family background, cognitive skills, “grit” – also contribute.  In other words, even if everyone had the same college degree, a wealth gap would still exist.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No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strategy alone – homeownership,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education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– is likely to result in closing the wealth gap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.  In fact, the returns on key assets such as homes, education, and savings, appear to be weaker among minority families.</a:t>
            </a:r>
          </a:p>
          <a:p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 realist goal should not be to close the wealth gap, but to improve the financial health, balance sheets and lives of more struggling Americans.</a:t>
            </a:r>
          </a:p>
          <a:p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421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848600" cy="914400"/>
          </a:xfrm>
        </p:spPr>
        <p:txBody>
          <a:bodyPr/>
          <a:lstStyle/>
          <a:p>
            <a:pPr algn="ctr"/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Economic Trends Impacting </a:t>
            </a:r>
            <a:b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Family Balance Sheets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458200" cy="5257800"/>
          </a:xfrm>
        </p:spPr>
        <p:txBody>
          <a:bodyPr/>
          <a:lstStyle/>
          <a:p>
            <a:pPr marL="400050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Increasing income and expense volatility (U.S. Financial Diaries;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Dynan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et al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Debt overhang and prolonged recovery (Sufi and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Mian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; Emmons and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Noeth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); long shadow of a severe “balance sheet recession”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Family structure, especially the rise of single-parent households without college degrees (Putnam; Wilcox; Cahn and Carbone;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Cherlin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Sawhill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etc.)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Returns to capital v. returns to labor; growing income and wealth inequality (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Piketty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Stiglitz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Chetty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Saez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; Krueger, etc.)</a:t>
            </a:r>
          </a:p>
          <a:p>
            <a:pPr marL="457200" lvl="1" indent="0">
              <a:buNone/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60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8077200" cy="685800"/>
          </a:xfrm>
        </p:spPr>
        <p:txBody>
          <a:bodyPr/>
          <a:lstStyle/>
          <a:p>
            <a:pPr algn="ctr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Ideas for Moving Forward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610600" cy="5257800"/>
          </a:xfrm>
        </p:spPr>
        <p:txBody>
          <a:bodyPr/>
          <a:lstStyle/>
          <a:p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Consider demographic drivers of economic vulnerability, not just income</a:t>
            </a:r>
          </a:p>
          <a:p>
            <a:endParaRPr 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Start as early in life as possible to build a healthy balance sheet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Strive toward balance sheet diversification, beginning with the shorter-term liquidity needs of families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Think about influencing institutions, not just products and people</a:t>
            </a:r>
          </a:p>
          <a:p>
            <a:pPr marL="0" indent="0">
              <a:buNone/>
            </a:pP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053042"/>
      </p:ext>
    </p:extLst>
  </p:cSld>
  <p:clrMapOvr>
    <a:masterClrMapping/>
  </p:clrMapOvr>
</p:sld>
</file>

<file path=ppt/theme/theme1.xml><?xml version="1.0" encoding="utf-8"?>
<a:theme xmlns:a="http://schemas.openxmlformats.org/drawingml/2006/main" name="FedSTL">
  <a:themeElements>
    <a:clrScheme name="FedST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edSTL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FedST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edST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edST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edST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edST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edST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dST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dST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dST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dST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dST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dST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PA.potx</Template>
  <TotalTime>2816</TotalTime>
  <Words>775</Words>
  <Application>Microsoft Macintosh PowerPoint</Application>
  <PresentationFormat>On-screen Show (4:3)</PresentationFormat>
  <Paragraphs>88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Arial Black</vt:lpstr>
      <vt:lpstr>Arial Narrow</vt:lpstr>
      <vt:lpstr>Calibri</vt:lpstr>
      <vt:lpstr>Georgia</vt:lpstr>
      <vt:lpstr>ＭＳ Ｐゴシック</vt:lpstr>
      <vt:lpstr>Times</vt:lpstr>
      <vt:lpstr>Wingdings</vt:lpstr>
      <vt:lpstr>FedSTL</vt:lpstr>
      <vt:lpstr>Thrivers and Strugglers:  The Balance Sheets and Financial Health of U.S. Families  Assets Funders Network  2015 Grantmaker Meeting April 2015, Dallas  </vt:lpstr>
      <vt:lpstr>Net Worth by Age/Birth Year,  Education, and Race/Ethnicity:  (Emmons and Noeth, 2015. The Demographics of Wealth, Federal Reserve Bank of St. Louis)</vt:lpstr>
      <vt:lpstr>New Economic Divide</vt:lpstr>
      <vt:lpstr>Financial Health Scorecard</vt:lpstr>
      <vt:lpstr>Observations</vt:lpstr>
      <vt:lpstr>Economic Trends Impacting  Family Balance Sheets</vt:lpstr>
      <vt:lpstr>Ideas for Moving Forward</vt:lpstr>
    </vt:vector>
  </TitlesOfParts>
  <Company>Federal Reserve System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Affairs</dc:title>
  <dc:creator>h1spg00</dc:creator>
  <cp:lastModifiedBy>Molly Bearman</cp:lastModifiedBy>
  <cp:revision>134</cp:revision>
  <cp:lastPrinted>2015-03-30T18:26:07Z</cp:lastPrinted>
  <dcterms:created xsi:type="dcterms:W3CDTF">2011-09-12T15:20:08Z</dcterms:created>
  <dcterms:modified xsi:type="dcterms:W3CDTF">2017-09-10T17:01:10Z</dcterms:modified>
</cp:coreProperties>
</file>