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6" r:id="rId3"/>
    <p:sldId id="407" r:id="rId4"/>
    <p:sldId id="408" r:id="rId5"/>
    <p:sldId id="364" r:id="rId6"/>
    <p:sldId id="410" r:id="rId7"/>
    <p:sldId id="418" r:id="rId8"/>
    <p:sldId id="420" r:id="rId9"/>
    <p:sldId id="415" r:id="rId10"/>
    <p:sldId id="421" r:id="rId11"/>
    <p:sldId id="422" r:id="rId12"/>
    <p:sldId id="409" r:id="rId13"/>
    <p:sldId id="404" r:id="rId14"/>
    <p:sldId id="417" r:id="rId15"/>
    <p:sldId id="424" r:id="rId16"/>
    <p:sldId id="416" r:id="rId17"/>
  </p:sldIdLst>
  <p:sldSz cx="9144000" cy="6858000" type="screen4x3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A28"/>
    <a:srgbClr val="99A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87528" autoAdjust="0"/>
  </p:normalViewPr>
  <p:slideViewPr>
    <p:cSldViewPr>
      <p:cViewPr varScale="1">
        <p:scale>
          <a:sx n="146" d="100"/>
          <a:sy n="146" d="100"/>
        </p:scale>
        <p:origin x="-25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52" y="-114"/>
      </p:cViewPr>
      <p:guideLst>
        <p:guide orient="horz" pos="2909"/>
        <p:guide pos="21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321" cy="461193"/>
          </a:xfrm>
          <a:prstGeom prst="rect">
            <a:avLst/>
          </a:prstGeom>
        </p:spPr>
        <p:txBody>
          <a:bodyPr vert="horz" lIns="87618" tIns="43809" rIns="87618" bIns="43809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054" y="0"/>
            <a:ext cx="3022321" cy="461193"/>
          </a:xfrm>
          <a:prstGeom prst="rect">
            <a:avLst/>
          </a:prstGeom>
        </p:spPr>
        <p:txBody>
          <a:bodyPr vert="horz" lIns="87618" tIns="43809" rIns="87618" bIns="43809" rtlCol="0"/>
          <a:lstStyle>
            <a:lvl1pPr algn="r">
              <a:defRPr sz="1100"/>
            </a:lvl1pPr>
          </a:lstStyle>
          <a:p>
            <a:fld id="{A445461D-C74C-418F-8401-D7CAB105C235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56"/>
            <a:ext cx="3022321" cy="461193"/>
          </a:xfrm>
          <a:prstGeom prst="rect">
            <a:avLst/>
          </a:prstGeom>
        </p:spPr>
        <p:txBody>
          <a:bodyPr vert="horz" lIns="87618" tIns="43809" rIns="87618" bIns="43809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054" y="8773356"/>
            <a:ext cx="3022321" cy="461193"/>
          </a:xfrm>
          <a:prstGeom prst="rect">
            <a:avLst/>
          </a:prstGeom>
        </p:spPr>
        <p:txBody>
          <a:bodyPr vert="horz" lIns="87618" tIns="43809" rIns="87618" bIns="43809" rtlCol="0" anchor="b"/>
          <a:lstStyle>
            <a:lvl1pPr algn="r">
              <a:defRPr sz="1100"/>
            </a:lvl1pPr>
          </a:lstStyle>
          <a:p>
            <a:fld id="{EEACC489-4485-410A-B78F-1BA3FA9FB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0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321" cy="461193"/>
          </a:xfrm>
          <a:prstGeom prst="rect">
            <a:avLst/>
          </a:prstGeom>
        </p:spPr>
        <p:txBody>
          <a:bodyPr vert="horz" lIns="87618" tIns="43809" rIns="87618" bIns="43809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054" y="0"/>
            <a:ext cx="3022321" cy="461193"/>
          </a:xfrm>
          <a:prstGeom prst="rect">
            <a:avLst/>
          </a:prstGeom>
        </p:spPr>
        <p:txBody>
          <a:bodyPr vert="horz" lIns="87618" tIns="43809" rIns="87618" bIns="43809" rtlCol="0"/>
          <a:lstStyle>
            <a:lvl1pPr algn="r">
              <a:defRPr sz="1100"/>
            </a:lvl1pPr>
          </a:lstStyle>
          <a:p>
            <a:fld id="{5FC9F097-BC3D-4158-A826-B493806FDDF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3738"/>
            <a:ext cx="4614862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618" tIns="43809" rIns="87618" bIns="438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692" y="4387442"/>
            <a:ext cx="5578505" cy="4155317"/>
          </a:xfrm>
          <a:prstGeom prst="rect">
            <a:avLst/>
          </a:prstGeom>
        </p:spPr>
        <p:txBody>
          <a:bodyPr vert="horz" lIns="87618" tIns="43809" rIns="87618" bIns="43809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56"/>
            <a:ext cx="3022321" cy="461193"/>
          </a:xfrm>
          <a:prstGeom prst="rect">
            <a:avLst/>
          </a:prstGeom>
        </p:spPr>
        <p:txBody>
          <a:bodyPr vert="horz" lIns="87618" tIns="43809" rIns="87618" bIns="43809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054" y="8773356"/>
            <a:ext cx="3022321" cy="461193"/>
          </a:xfrm>
          <a:prstGeom prst="rect">
            <a:avLst/>
          </a:prstGeom>
        </p:spPr>
        <p:txBody>
          <a:bodyPr vert="horz" lIns="87618" tIns="43809" rIns="87618" bIns="43809" rtlCol="0" anchor="b"/>
          <a:lstStyle>
            <a:lvl1pPr algn="r">
              <a:defRPr sz="1100"/>
            </a:lvl1pPr>
          </a:lstStyle>
          <a:p>
            <a:fld id="{6EA1BCC2-DEF9-4E17-8033-E6B214A552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5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01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29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21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0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0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3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Ms. Shana completed </a:t>
            </a:r>
          </a:p>
          <a:p>
            <a:endParaRPr lang="en-US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Eligibility for CSBG is calculated at 125% of Federal Poverty Income Guidelines.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SOURCE: Federal Register, Document Number 2018-00814, Thursday, January 18, 2018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66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Components of our Case Management Self-Sufficiency Model Include: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(Information, Education &amp; Support)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b="1" dirty="0" smtClean="0"/>
              <a:t>Screening/Assessment-Target Occupations in High Demand Workforce</a:t>
            </a:r>
            <a:endParaRPr lang="en-US" dirty="0" smtClean="0"/>
          </a:p>
          <a:p>
            <a:pPr lvl="0"/>
            <a:r>
              <a:rPr lang="en-US" b="1" dirty="0" smtClean="0"/>
              <a:t>Self Sufficiency Matrix-explore areas of need and access Crisis</a:t>
            </a:r>
            <a:endParaRPr lang="en-US" dirty="0" smtClean="0"/>
          </a:p>
          <a:p>
            <a:pPr lvl="0"/>
            <a:r>
              <a:rPr lang="en-US" b="1" dirty="0" smtClean="0"/>
              <a:t>Client Engagement-Understanding the continuum of needs and services </a:t>
            </a:r>
            <a:endParaRPr lang="en-US" dirty="0" smtClean="0"/>
          </a:p>
          <a:p>
            <a:pPr lvl="0"/>
            <a:r>
              <a:rPr lang="en-US" b="1" dirty="0" smtClean="0"/>
              <a:t>Implement Plan-next steps</a:t>
            </a:r>
            <a:endParaRPr lang="en-US" dirty="0" smtClean="0"/>
          </a:p>
          <a:p>
            <a:pPr lvl="0"/>
            <a:r>
              <a:rPr lang="en-US" b="1" dirty="0" smtClean="0"/>
              <a:t>Review/Evaluate progress toward accomplishing their educational goals </a:t>
            </a:r>
            <a:endParaRPr lang="en-US" dirty="0" smtClean="0"/>
          </a:p>
          <a:p>
            <a:pPr lvl="0"/>
            <a:r>
              <a:rPr lang="en-US" b="1" dirty="0" smtClean="0"/>
              <a:t>Financial Literacy-collaboration with FEC</a:t>
            </a:r>
            <a:endParaRPr lang="en-US" dirty="0" smtClean="0"/>
          </a:p>
          <a:p>
            <a:pPr lvl="0"/>
            <a:r>
              <a:rPr lang="en-US" b="1" dirty="0" smtClean="0"/>
              <a:t>Locations: SAPL, Family Services Association</a:t>
            </a:r>
            <a:endParaRPr lang="en-US" dirty="0" smtClean="0"/>
          </a:p>
          <a:p>
            <a:pPr lvl="0"/>
            <a:r>
              <a:rPr lang="en-US" b="1" dirty="0" smtClean="0"/>
              <a:t>Employment guidance &amp; Support-</a:t>
            </a:r>
            <a:r>
              <a:rPr lang="en-US" dirty="0" smtClean="0"/>
              <a:t> job readiness: interviewing skills, resume, job searches, soft skills to ensure long-term success.</a:t>
            </a:r>
          </a:p>
          <a:p>
            <a:pPr lvl="0"/>
            <a:r>
              <a:rPr lang="en-US" b="1" dirty="0" smtClean="0"/>
              <a:t>Incentives/Encouragement-</a:t>
            </a:r>
            <a:r>
              <a:rPr lang="en-US" dirty="0" smtClean="0"/>
              <a:t>Portfolio, rolling back backs, flash drives, tumblers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3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07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BCC2-DEF9-4E17-8033-E6B214A5520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021D-BE01-4D55-A3E8-BA5041C10298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10DD-41DF-469F-80BE-121706C046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antoniofec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anantoniofec.org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o.edu/sac/about-sac/college-offices/advising/institutes/empowerment-cent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source=hp&amp;ei=DVA_XI_3LYG-tQX90bKAAw&amp;q=empowerment+center+sac&amp;oq=Empowerment+Center+at+SAC&amp;gs_l=psy-ab.1.0.0i22i30.2094.9744..12103...1.0..0.117.1925.27j1....2..0....1..gws-wiz.....0..0j0i131j33i160.nasRkjwpZrw" TargetMode="External"/><Relationship Id="rId4" Type="http://schemas.openxmlformats.org/officeDocument/2006/relationships/hyperlink" Target="https://www.google.com/search?q=the+department+of+services+for+women+%26+non-traditional+students+phone&amp;ludocid=8335710699868763526&amp;sa=X&amp;ved=2ahUKEwjO2uzV0fLfAhVvmK0KHdp8B2QQ6BMwEnoECAYQB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solutionsalamo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kforcesolutionsalamo.org/services-2/jobseekers/specialized-services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CVB_BW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218380" y="5891036"/>
            <a:ext cx="911595" cy="9669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pSp>
        <p:nvGrpSpPr>
          <p:cNvPr id="38" name="Group 37"/>
          <p:cNvGrpSpPr/>
          <p:nvPr/>
        </p:nvGrpSpPr>
        <p:grpSpPr>
          <a:xfrm>
            <a:off x="3660405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39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0" name="Picture 3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1" name="Picture 4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2" name="Picture 4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3" name="Picture 4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4" name="Picture 43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45" name="Picture 4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46" name="Group 45"/>
          <p:cNvGrpSpPr/>
          <p:nvPr/>
        </p:nvGrpSpPr>
        <p:grpSpPr>
          <a:xfrm>
            <a:off x="4572000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47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8" name="Picture 4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9" name="Picture 4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0" name="Picture 4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1" name="Picture 5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2" name="Picture 5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53" name="Picture 5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54" name="Group 53"/>
          <p:cNvGrpSpPr/>
          <p:nvPr/>
        </p:nvGrpSpPr>
        <p:grpSpPr>
          <a:xfrm>
            <a:off x="5497620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55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6" name="Picture 55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7" name="Picture 56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8" name="Picture 5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9" name="Picture 5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0" name="Picture 5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61" name="Picture 6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62" name="Group 61"/>
          <p:cNvGrpSpPr/>
          <p:nvPr/>
        </p:nvGrpSpPr>
        <p:grpSpPr>
          <a:xfrm>
            <a:off x="6395190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63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4" name="Picture 63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5" name="Picture 6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6" name="Picture 65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7" name="Picture 66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8" name="Picture 6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69" name="Picture 6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70" name="Group 69"/>
          <p:cNvGrpSpPr/>
          <p:nvPr/>
        </p:nvGrpSpPr>
        <p:grpSpPr>
          <a:xfrm>
            <a:off x="7315200" y="1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71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72" name="Picture 7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73" name="Picture 7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74" name="Picture 73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75" name="Picture 7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76" name="Picture 75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77" name="Picture 76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87" name="Group 86"/>
          <p:cNvGrpSpPr/>
          <p:nvPr/>
        </p:nvGrpSpPr>
        <p:grpSpPr>
          <a:xfrm>
            <a:off x="8218380" y="0"/>
            <a:ext cx="925620" cy="5891036"/>
            <a:chOff x="8153400" y="0"/>
            <a:chExt cx="1005840" cy="5943600"/>
          </a:xfrm>
          <a:solidFill>
            <a:schemeClr val="bg1">
              <a:alpha val="0"/>
            </a:schemeClr>
          </a:solidFill>
        </p:grpSpPr>
        <p:pic>
          <p:nvPicPr>
            <p:cNvPr id="79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80" name="Picture 7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81" name="Picture 8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82" name="Picture 8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83" name="Picture 8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85" name="Picture 8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88" name="Group 87"/>
          <p:cNvGrpSpPr/>
          <p:nvPr/>
        </p:nvGrpSpPr>
        <p:grpSpPr>
          <a:xfrm>
            <a:off x="911595" y="1963679"/>
            <a:ext cx="925620" cy="4894321"/>
            <a:chOff x="0" y="1981200"/>
            <a:chExt cx="1005840" cy="4937991"/>
          </a:xfrm>
          <a:solidFill>
            <a:schemeClr val="bg1">
              <a:alpha val="0"/>
            </a:schemeClr>
          </a:solidFill>
        </p:grpSpPr>
        <p:pic>
          <p:nvPicPr>
            <p:cNvPr id="91" name="Picture 9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92" name="Picture 9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93" name="Picture 9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94" name="Picture 93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95" name="Picture 9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96" name="Group 95"/>
          <p:cNvGrpSpPr/>
          <p:nvPr/>
        </p:nvGrpSpPr>
        <p:grpSpPr>
          <a:xfrm>
            <a:off x="1837215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97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98" name="Picture 9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99" name="Picture 9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0" name="Picture 9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1" name="Picture 10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2" name="Picture 10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103" name="Picture 10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104" name="Group 103"/>
          <p:cNvGrpSpPr/>
          <p:nvPr/>
        </p:nvGrpSpPr>
        <p:grpSpPr>
          <a:xfrm>
            <a:off x="2748810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105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6" name="Picture 105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7" name="Picture 106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8" name="Picture 10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9" name="Picture 10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10" name="Picture 10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111" name="Picture 11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112" name="Group 111"/>
          <p:cNvGrpSpPr/>
          <p:nvPr/>
        </p:nvGrpSpPr>
        <p:grpSpPr>
          <a:xfrm>
            <a:off x="0" y="1963679"/>
            <a:ext cx="925620" cy="4894321"/>
            <a:chOff x="0" y="1981200"/>
            <a:chExt cx="1005840" cy="4937991"/>
          </a:xfrm>
          <a:solidFill>
            <a:schemeClr val="bg1">
              <a:alpha val="0"/>
            </a:schemeClr>
          </a:solidFill>
        </p:grpSpPr>
        <p:pic>
          <p:nvPicPr>
            <p:cNvPr id="115" name="Picture 1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16" name="Picture 115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17" name="Picture 116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18" name="Picture 11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119" name="Picture 11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sp>
        <p:nvSpPr>
          <p:cNvPr id="123" name="Rectangle 122"/>
          <p:cNvSpPr/>
          <p:nvPr/>
        </p:nvSpPr>
        <p:spPr>
          <a:xfrm rot="5400000">
            <a:off x="3581400" y="1295400"/>
            <a:ext cx="1981200" cy="914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4" name="Picture 123" descr="Human Services Department Logo - Banner Format (COLOR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083" t="4349" r="68542" b="4329"/>
          <a:stretch>
            <a:fillRect/>
          </a:stretch>
        </p:blipFill>
        <p:spPr bwMode="auto">
          <a:xfrm>
            <a:off x="-20478" y="-76824"/>
            <a:ext cx="1892195" cy="20405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127" name="Group 126"/>
          <p:cNvGrpSpPr/>
          <p:nvPr/>
        </p:nvGrpSpPr>
        <p:grpSpPr>
          <a:xfrm>
            <a:off x="1981200" y="258564"/>
            <a:ext cx="7315200" cy="1446550"/>
            <a:chOff x="1524000" y="124362"/>
            <a:chExt cx="6669741" cy="1194797"/>
          </a:xfrm>
        </p:grpSpPr>
        <p:sp>
          <p:nvSpPr>
            <p:cNvPr id="128" name="TextBox 127"/>
            <p:cNvSpPr txBox="1"/>
            <p:nvPr/>
          </p:nvSpPr>
          <p:spPr>
            <a:xfrm>
              <a:off x="1524000" y="124362"/>
              <a:ext cx="6669741" cy="119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kern="900" dirty="0" smtClean="0"/>
                <a:t>City of San Antonio</a:t>
              </a:r>
            </a:p>
            <a:p>
              <a:r>
                <a:rPr lang="en-US" sz="3200" b="1" kern="900" dirty="0" smtClean="0"/>
                <a:t>Department of Human Services </a:t>
              </a:r>
            </a:p>
            <a:p>
              <a:endParaRPr lang="en-US" sz="24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574925" y="914681"/>
              <a:ext cx="4062089" cy="279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Teamwork    Integrity    Innovation   Professionalism</a:t>
              </a:r>
              <a:endParaRPr lang="en-US" sz="1600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2489947" y="1005499"/>
              <a:ext cx="76200" cy="762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3260912" y="1005499"/>
              <a:ext cx="76200" cy="762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233582" y="1005499"/>
              <a:ext cx="76200" cy="762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4" name="Subtitle 2"/>
          <p:cNvSpPr txBox="1">
            <a:spLocks/>
          </p:cNvSpPr>
          <p:nvPr/>
        </p:nvSpPr>
        <p:spPr>
          <a:xfrm>
            <a:off x="-34834" y="1739840"/>
            <a:ext cx="9144000" cy="24113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Training For Job Success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00" y="4917906"/>
            <a:ext cx="3919610" cy="178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Nurse Clippin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488" y="943428"/>
            <a:ext cx="4701786" cy="730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nancial Empowerment">
            <a:hlinkClick r:id="rId3" tooltip="Financial Empowerment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1"/>
            <a:ext cx="5029200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114800" cy="452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Debt reduction</a:t>
            </a:r>
            <a:r>
              <a:rPr lang="en-US" sz="36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Deal with debt collectors 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Establish or Improve credit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Emergency Fund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57600" y="1981201"/>
            <a:ext cx="5334000" cy="46162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Build </a:t>
            </a:r>
            <a:r>
              <a:rPr lang="en-US" sz="3600" b="1" dirty="0" smtClean="0">
                <a:solidFill>
                  <a:schemeClr val="bg1"/>
                </a:solidFill>
              </a:rPr>
              <a:t>Savings</a:t>
            </a:r>
            <a:r>
              <a:rPr lang="en-US" sz="36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Create a budget 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Plan for </a:t>
            </a:r>
            <a:r>
              <a:rPr lang="en-US" sz="3600" b="1" dirty="0" smtClean="0">
                <a:solidFill>
                  <a:schemeClr val="bg1"/>
                </a:solidFill>
              </a:rPr>
              <a:t>Vehicle/Homeownership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Open a bank account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2694"/>
            <a:ext cx="8305800" cy="4710506"/>
          </a:xfrm>
        </p:spPr>
        <p:txBody>
          <a:bodyPr>
            <a:normAutofit fontScale="40000" lnSpcReduction="20000"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Claude Black Community Center</a:t>
            </a:r>
            <a:r>
              <a:rPr lang="en-US" sz="9600" dirty="0">
                <a:solidFill>
                  <a:schemeClr val="bg1"/>
                </a:solidFill>
              </a:rPr>
              <a:t> -2805 E. Commerce Street</a:t>
            </a:r>
          </a:p>
          <a:p>
            <a:r>
              <a:rPr lang="en-US" sz="9600" b="1" dirty="0">
                <a:solidFill>
                  <a:schemeClr val="bg1"/>
                </a:solidFill>
              </a:rPr>
              <a:t>The Neighborhood Place-</a:t>
            </a:r>
            <a:r>
              <a:rPr lang="en-US" sz="9600" dirty="0">
                <a:solidFill>
                  <a:schemeClr val="bg1"/>
                </a:solidFill>
              </a:rPr>
              <a:t> 3014 Rivas Street</a:t>
            </a:r>
          </a:p>
          <a:p>
            <a:r>
              <a:rPr lang="en-US" sz="9600" b="1" dirty="0" err="1">
                <a:solidFill>
                  <a:schemeClr val="bg1"/>
                </a:solidFill>
              </a:rPr>
              <a:t>Bazan</a:t>
            </a:r>
            <a:r>
              <a:rPr lang="en-US" sz="9600" b="1" dirty="0">
                <a:solidFill>
                  <a:schemeClr val="bg1"/>
                </a:solidFill>
              </a:rPr>
              <a:t> Library-</a:t>
            </a:r>
            <a:r>
              <a:rPr lang="en-US" sz="9600" dirty="0">
                <a:solidFill>
                  <a:schemeClr val="bg1"/>
                </a:solidFill>
              </a:rPr>
              <a:t>2200 W. Commerce</a:t>
            </a:r>
          </a:p>
          <a:p>
            <a:r>
              <a:rPr lang="en-US" sz="9600" b="1" dirty="0">
                <a:solidFill>
                  <a:schemeClr val="bg1"/>
                </a:solidFill>
              </a:rPr>
              <a:t>Westfall Library-</a:t>
            </a:r>
            <a:r>
              <a:rPr lang="en-US" sz="9600" dirty="0">
                <a:solidFill>
                  <a:schemeClr val="bg1"/>
                </a:solidFill>
              </a:rPr>
              <a:t>6111 Rosedale Ct</a:t>
            </a:r>
          </a:p>
          <a:p>
            <a:r>
              <a:rPr lang="en-US" sz="9600" b="1" dirty="0">
                <a:solidFill>
                  <a:schemeClr val="bg1"/>
                </a:solidFill>
              </a:rPr>
              <a:t>Cortez Library-</a:t>
            </a:r>
            <a:r>
              <a:rPr lang="en-US" sz="9600" dirty="0">
                <a:solidFill>
                  <a:schemeClr val="bg1"/>
                </a:solidFill>
              </a:rPr>
              <a:t>2803 Hunter St.</a:t>
            </a:r>
          </a:p>
          <a:p>
            <a:r>
              <a:rPr lang="en-US" sz="9600" b="1" dirty="0">
                <a:solidFill>
                  <a:schemeClr val="bg1"/>
                </a:solidFill>
              </a:rPr>
              <a:t>Carver Library-</a:t>
            </a:r>
            <a:r>
              <a:rPr lang="en-US" sz="9600" dirty="0">
                <a:solidFill>
                  <a:schemeClr val="bg1"/>
                </a:solidFill>
              </a:rPr>
              <a:t>3350 E. Commerce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Financial Empowerment">
            <a:hlinkClick r:id="rId2" tooltip="Financial Empowerment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66" y="152401"/>
            <a:ext cx="4505934" cy="17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8709" y="6350"/>
            <a:ext cx="91440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Celebrate Success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" name="Picture 85" descr="Human Services Department Logo - Banner Format (COLOR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083" t="4349" r="68542" b="4329"/>
          <a:stretch>
            <a:fillRect/>
          </a:stretch>
        </p:blipFill>
        <p:spPr bwMode="auto">
          <a:xfrm>
            <a:off x="7905371" y="228600"/>
            <a:ext cx="939120" cy="1066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91" name="TextBox 90"/>
          <p:cNvSpPr txBox="1"/>
          <p:nvPr/>
        </p:nvSpPr>
        <p:spPr>
          <a:xfrm>
            <a:off x="884231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053" name="AutoShape 5" descr="Image result for head start blocks"/>
          <p:cNvSpPr>
            <a:spLocks noChangeAspect="1" noChangeArrowheads="1"/>
          </p:cNvSpPr>
          <p:nvPr/>
        </p:nvSpPr>
        <p:spPr bwMode="auto">
          <a:xfrm>
            <a:off x="155575" y="-411163"/>
            <a:ext cx="6858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96" y="1160417"/>
            <a:ext cx="6750050" cy="3075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1219200"/>
            <a:ext cx="987425" cy="12198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0323" y="4190999"/>
            <a:ext cx="7063995" cy="266152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2018- program graduates annual earnings increased from $15,000 from entry to $52,818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post.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2018 -TFJS Transitioned </a:t>
            </a:r>
            <a:r>
              <a:rPr lang="en-US" sz="2400" b="1" u="sng" dirty="0" smtClean="0">
                <a:solidFill>
                  <a:srgbClr val="FF0000"/>
                </a:solidFill>
              </a:rPr>
              <a:t>141  </a:t>
            </a:r>
            <a:r>
              <a:rPr lang="en-US" sz="2400" b="1" dirty="0" smtClean="0"/>
              <a:t>Individuals out of poverty.</a:t>
            </a:r>
            <a:endParaRPr lang="en-US" sz="2400" b="1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3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Educational Supports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1816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4000" b="1" u="sng" dirty="0" smtClean="0"/>
              <a:t>SAC-Empowerment </a:t>
            </a:r>
            <a:r>
              <a:rPr lang="en-US" sz="4000" b="1" u="sng" dirty="0"/>
              <a:t>Center </a:t>
            </a:r>
            <a:r>
              <a:rPr lang="en-US" sz="4000" b="1" dirty="0" smtClean="0"/>
              <a:t>-a </a:t>
            </a:r>
            <a:r>
              <a:rPr lang="en-US" sz="4000" b="1" dirty="0"/>
              <a:t>career training, life-skills and college re-entry </a:t>
            </a:r>
            <a:r>
              <a:rPr lang="en-US" sz="4000" b="1" dirty="0" smtClean="0"/>
              <a:t>program, GED classes 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hlinkClick r:id="rId3"/>
              </a:rPr>
              <a:t>https://www.alamo.edu/sac/about-sac/college-offices/advising/institutes/empowerment-center/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hlinkClick r:id="rId4"/>
              </a:rPr>
              <a:t>Phone</a:t>
            </a:r>
            <a:r>
              <a:rPr lang="en-US" sz="4400" b="1" dirty="0"/>
              <a:t>: </a:t>
            </a:r>
            <a:r>
              <a:rPr lang="en-US" sz="4400" b="1" dirty="0">
                <a:hlinkClick r:id="rId5" tooltip="Call via Hangouts"/>
              </a:rPr>
              <a:t>(210) 486-0455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Phone: </a:t>
            </a:r>
            <a:r>
              <a:rPr lang="en-US" sz="4400" b="1" dirty="0">
                <a:solidFill>
                  <a:schemeClr val="bg1"/>
                </a:solidFill>
              </a:rPr>
              <a:t>2Phone: 210-486-0455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10-486-0455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Employment </a:t>
            </a:r>
            <a:r>
              <a:rPr lang="en-US" b="1" dirty="0">
                <a:solidFill>
                  <a:schemeClr val="bg1"/>
                </a:solidFill>
              </a:rPr>
              <a:t>Support Resources</a:t>
            </a:r>
            <a:endParaRPr lang="en-US" dirty="0"/>
          </a:p>
        </p:txBody>
      </p:sp>
      <p:pic>
        <p:nvPicPr>
          <p:cNvPr id="3074" name="Picture 2" descr="Workforce Solutions Alam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495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7178"/>
            <a:ext cx="8763000" cy="4472696"/>
          </a:xfrm>
        </p:spPr>
      </p:pic>
      <p:sp>
        <p:nvSpPr>
          <p:cNvPr id="6" name="Rectangle 5"/>
          <p:cNvSpPr/>
          <p:nvPr/>
        </p:nvSpPr>
        <p:spPr>
          <a:xfrm>
            <a:off x="103783" y="6019800"/>
            <a:ext cx="8409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  <a:hlinkClick r:id="rId6"/>
              </a:rPr>
              <a:t>http://</a:t>
            </a:r>
            <a:r>
              <a:rPr lang="en-US" b="1" dirty="0" smtClean="0">
                <a:solidFill>
                  <a:schemeClr val="bg1"/>
                </a:solidFill>
                <a:hlinkClick r:id="rId6"/>
              </a:rPr>
              <a:t>www.workforcesolutionsalamo.org/services-2/jobseekers/specialized-services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                           (</a:t>
            </a:r>
            <a:r>
              <a:rPr lang="en-US" sz="3200" b="1" dirty="0">
                <a:solidFill>
                  <a:schemeClr val="bg1"/>
                </a:solidFill>
              </a:rPr>
              <a:t>210) </a:t>
            </a:r>
            <a:r>
              <a:rPr lang="en-US" sz="3600" b="1" dirty="0" smtClean="0">
                <a:solidFill>
                  <a:schemeClr val="bg1"/>
                </a:solidFill>
              </a:rPr>
              <a:t>928-3985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101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FB8678C4-7B9A-4BBD-B0B2-908BA745B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r="2407"/>
          <a:stretch/>
        </p:blipFill>
        <p:spPr>
          <a:xfrm>
            <a:off x="152400" y="76200"/>
            <a:ext cx="8458200" cy="6607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6400"/>
            <a:ext cx="1066800" cy="1066800"/>
          </a:xfrm>
          <a:prstGeom prst="rect">
            <a:avLst/>
          </a:prstGeom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486400"/>
            <a:ext cx="990600" cy="998085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98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CVB_BW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218380" y="5891036"/>
            <a:ext cx="911595" cy="9669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grpSp>
        <p:nvGrpSpPr>
          <p:cNvPr id="38" name="Group 37"/>
          <p:cNvGrpSpPr/>
          <p:nvPr/>
        </p:nvGrpSpPr>
        <p:grpSpPr>
          <a:xfrm>
            <a:off x="3660405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39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0" name="Picture 3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1" name="Picture 4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2" name="Picture 4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3" name="Picture 4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4" name="Picture 43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45" name="Picture 4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46" name="Group 45"/>
          <p:cNvGrpSpPr/>
          <p:nvPr/>
        </p:nvGrpSpPr>
        <p:grpSpPr>
          <a:xfrm>
            <a:off x="4572000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47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8" name="Picture 4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49" name="Picture 4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0" name="Picture 4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1" name="Picture 5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2" name="Picture 5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53" name="Picture 5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54" name="Group 53"/>
          <p:cNvGrpSpPr/>
          <p:nvPr/>
        </p:nvGrpSpPr>
        <p:grpSpPr>
          <a:xfrm>
            <a:off x="5497620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55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6" name="Picture 55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7" name="Picture 56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8" name="Picture 5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59" name="Picture 5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0" name="Picture 5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61" name="Picture 6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62" name="Group 61"/>
          <p:cNvGrpSpPr/>
          <p:nvPr/>
        </p:nvGrpSpPr>
        <p:grpSpPr>
          <a:xfrm>
            <a:off x="6395190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63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4" name="Picture 63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5" name="Picture 6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6" name="Picture 65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7" name="Picture 66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68" name="Picture 6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69" name="Picture 6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70" name="Group 69"/>
          <p:cNvGrpSpPr/>
          <p:nvPr/>
        </p:nvGrpSpPr>
        <p:grpSpPr>
          <a:xfrm>
            <a:off x="7315200" y="1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71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72" name="Picture 7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73" name="Picture 7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74" name="Picture 73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75" name="Picture 7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76" name="Picture 75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77" name="Picture 76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87" name="Group 86"/>
          <p:cNvGrpSpPr/>
          <p:nvPr/>
        </p:nvGrpSpPr>
        <p:grpSpPr>
          <a:xfrm>
            <a:off x="8189115" y="-17417"/>
            <a:ext cx="925620" cy="5891036"/>
            <a:chOff x="8153400" y="0"/>
            <a:chExt cx="1005840" cy="5943600"/>
          </a:xfrm>
          <a:solidFill>
            <a:schemeClr val="bg1">
              <a:alpha val="0"/>
            </a:schemeClr>
          </a:solidFill>
        </p:grpSpPr>
        <p:pic>
          <p:nvPicPr>
            <p:cNvPr id="79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80" name="Picture 7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81" name="Picture 8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82" name="Picture 8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83" name="Picture 8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85" name="Picture 8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15340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88" name="Group 87"/>
          <p:cNvGrpSpPr/>
          <p:nvPr/>
        </p:nvGrpSpPr>
        <p:grpSpPr>
          <a:xfrm>
            <a:off x="911595" y="1963679"/>
            <a:ext cx="925620" cy="4894321"/>
            <a:chOff x="0" y="1981200"/>
            <a:chExt cx="1005840" cy="4937991"/>
          </a:xfrm>
          <a:solidFill>
            <a:schemeClr val="bg1">
              <a:alpha val="0"/>
            </a:schemeClr>
          </a:solidFill>
        </p:grpSpPr>
        <p:pic>
          <p:nvPicPr>
            <p:cNvPr id="91" name="Picture 9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92" name="Picture 9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93" name="Picture 9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94" name="Picture 93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95" name="Picture 9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96" name="Group 95"/>
          <p:cNvGrpSpPr/>
          <p:nvPr/>
        </p:nvGrpSpPr>
        <p:grpSpPr>
          <a:xfrm>
            <a:off x="1837215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97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98" name="Picture 9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99" name="Picture 9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0" name="Picture 9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1" name="Picture 10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2" name="Picture 101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103" name="Picture 102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104" name="Group 103"/>
          <p:cNvGrpSpPr/>
          <p:nvPr/>
        </p:nvGrpSpPr>
        <p:grpSpPr>
          <a:xfrm>
            <a:off x="2748810" y="0"/>
            <a:ext cx="925620" cy="6857999"/>
            <a:chOff x="0" y="0"/>
            <a:chExt cx="1005840" cy="6919191"/>
          </a:xfrm>
          <a:solidFill>
            <a:schemeClr val="bg1">
              <a:alpha val="0"/>
            </a:schemeClr>
          </a:solidFill>
        </p:grpSpPr>
        <p:pic>
          <p:nvPicPr>
            <p:cNvPr id="105" name="Picture 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6" name="Picture 105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9906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7" name="Picture 106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8" name="Picture 10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09" name="Picture 10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10" name="Picture 109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111" name="Picture 110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grpSp>
        <p:nvGrpSpPr>
          <p:cNvPr id="112" name="Group 111"/>
          <p:cNvGrpSpPr/>
          <p:nvPr/>
        </p:nvGrpSpPr>
        <p:grpSpPr>
          <a:xfrm>
            <a:off x="0" y="1963679"/>
            <a:ext cx="925620" cy="4894321"/>
            <a:chOff x="0" y="1981200"/>
            <a:chExt cx="1005840" cy="4937991"/>
          </a:xfrm>
          <a:solidFill>
            <a:schemeClr val="bg1">
              <a:alpha val="0"/>
            </a:schemeClr>
          </a:solidFill>
        </p:grpSpPr>
        <p:pic>
          <p:nvPicPr>
            <p:cNvPr id="115" name="Picture 114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19812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16" name="Picture 115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29718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17" name="Picture 116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3962400"/>
              <a:ext cx="1005840" cy="990600"/>
            </a:xfrm>
            <a:prstGeom prst="rect">
              <a:avLst/>
            </a:prstGeom>
            <a:grpFill/>
          </p:spPr>
        </p:pic>
        <p:pic>
          <p:nvPicPr>
            <p:cNvPr id="118" name="Picture 117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5943600"/>
              <a:ext cx="990600" cy="975591"/>
            </a:xfrm>
            <a:prstGeom prst="rect">
              <a:avLst/>
            </a:prstGeom>
            <a:grpFill/>
          </p:spPr>
        </p:pic>
        <p:pic>
          <p:nvPicPr>
            <p:cNvPr id="119" name="Picture 118" descr="CVB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0" y="4953000"/>
              <a:ext cx="1005840" cy="990600"/>
            </a:xfrm>
            <a:prstGeom prst="rect">
              <a:avLst/>
            </a:prstGeom>
            <a:grpFill/>
          </p:spPr>
        </p:pic>
      </p:grpSp>
      <p:sp>
        <p:nvSpPr>
          <p:cNvPr id="123" name="Rectangle 122"/>
          <p:cNvSpPr/>
          <p:nvPr/>
        </p:nvSpPr>
        <p:spPr>
          <a:xfrm rot="5400000">
            <a:off x="3580438" y="1338682"/>
            <a:ext cx="1981200" cy="9144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4" name="Picture 123" descr="Human Services Department Logo - Banner Format (COLOR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083" t="4349" r="68542" b="4329"/>
          <a:stretch>
            <a:fillRect/>
          </a:stretch>
        </p:blipFill>
        <p:spPr bwMode="auto">
          <a:xfrm>
            <a:off x="121267" y="-76824"/>
            <a:ext cx="1555134" cy="1677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127" name="Group 126"/>
          <p:cNvGrpSpPr/>
          <p:nvPr/>
        </p:nvGrpSpPr>
        <p:grpSpPr>
          <a:xfrm>
            <a:off x="1981200" y="258564"/>
            <a:ext cx="7315200" cy="1446550"/>
            <a:chOff x="1524000" y="124362"/>
            <a:chExt cx="6669741" cy="1194797"/>
          </a:xfrm>
        </p:grpSpPr>
        <p:sp>
          <p:nvSpPr>
            <p:cNvPr id="128" name="TextBox 127"/>
            <p:cNvSpPr txBox="1"/>
            <p:nvPr/>
          </p:nvSpPr>
          <p:spPr>
            <a:xfrm>
              <a:off x="1524000" y="124362"/>
              <a:ext cx="6669741" cy="119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kern="900" dirty="0" smtClean="0"/>
                <a:t>City of San Antonio</a:t>
              </a:r>
            </a:p>
            <a:p>
              <a:r>
                <a:rPr lang="en-US" sz="3200" b="1" kern="900" dirty="0" smtClean="0"/>
                <a:t>Department of Human Services </a:t>
              </a:r>
            </a:p>
            <a:p>
              <a:endParaRPr lang="en-US" sz="24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574925" y="914681"/>
              <a:ext cx="4062089" cy="279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Teamwork    Integrity    Innovation   Professionalism</a:t>
              </a:r>
              <a:endParaRPr lang="en-US" sz="1600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2489947" y="1005499"/>
              <a:ext cx="76200" cy="762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3260912" y="1005499"/>
              <a:ext cx="76200" cy="762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4233582" y="1005499"/>
              <a:ext cx="76200" cy="762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4" name="Subtitle 2"/>
          <p:cNvSpPr txBox="1">
            <a:spLocks/>
          </p:cNvSpPr>
          <p:nvPr/>
        </p:nvSpPr>
        <p:spPr>
          <a:xfrm>
            <a:off x="30480" y="1752600"/>
            <a:ext cx="9144000" cy="20701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Training For Job Success      	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210-207-5929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57" y="3549542"/>
            <a:ext cx="3820033" cy="330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7771" y="1676400"/>
            <a:ext cx="4572000" cy="50442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2800" dirty="0"/>
              <a:t>Lyndon </a:t>
            </a:r>
            <a:r>
              <a:rPr lang="en-US" sz="2800" dirty="0" smtClean="0"/>
              <a:t>B. Johnson </a:t>
            </a:r>
            <a:r>
              <a:rPr lang="en-US" sz="2800" dirty="0"/>
              <a:t>in 1964 shaped the War on Poverty as a policy </a:t>
            </a:r>
            <a:r>
              <a:rPr lang="en-US" sz="2800" dirty="0" smtClean="0"/>
              <a:t>initiative</a:t>
            </a:r>
          </a:p>
          <a:p>
            <a:pPr lvl="0"/>
            <a:r>
              <a:rPr lang="en-US" sz="2800" dirty="0"/>
              <a:t>Johnson signed the 1964 Civil Rights Act, dismantling official segregation, the Voting Rights Act of </a:t>
            </a:r>
            <a:r>
              <a:rPr lang="en-US" sz="2800" dirty="0" smtClean="0"/>
              <a:t>1965</a:t>
            </a:r>
          </a:p>
          <a:p>
            <a:pPr lvl="0"/>
            <a:r>
              <a:rPr lang="en-US" sz="2800" dirty="0" smtClean="0"/>
              <a:t>Great </a:t>
            </a:r>
            <a:r>
              <a:rPr lang="en-US" sz="2800" dirty="0"/>
              <a:t>Society to end poverty, reduce crime, improve the environment, and advance civil rights. </a:t>
            </a:r>
          </a:p>
          <a:p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8686800" cy="12779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“Unconditional War </a:t>
            </a:r>
            <a:r>
              <a:rPr lang="en-US" sz="4000" b="1" dirty="0">
                <a:solidFill>
                  <a:schemeClr val="tx1"/>
                </a:solidFill>
              </a:rPr>
              <a:t>on </a:t>
            </a:r>
            <a:r>
              <a:rPr lang="en-US" sz="4000" b="1" dirty="0" smtClean="0">
                <a:solidFill>
                  <a:schemeClr val="tx1"/>
                </a:solidFill>
              </a:rPr>
              <a:t>Poverty</a:t>
            </a:r>
            <a:r>
              <a:rPr lang="en-US" sz="4000" b="1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5" name="Picture 4" descr="Human Services Department Logo - Banner Format (COLOR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083" t="4349" r="68542" b="4329"/>
          <a:stretch>
            <a:fillRect/>
          </a:stretch>
        </p:blipFill>
        <p:spPr bwMode="auto">
          <a:xfrm>
            <a:off x="7822474" y="515983"/>
            <a:ext cx="939120" cy="1066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1" y="1672046"/>
            <a:ext cx="2127069" cy="506821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58983"/>
            <a:ext cx="2209800" cy="50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sz="6000" b="1" dirty="0" smtClean="0"/>
              <a:t>Poverty In America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24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600" b="1" dirty="0" smtClean="0"/>
              <a:t>Education</a:t>
            </a:r>
          </a:p>
          <a:p>
            <a:r>
              <a:rPr lang="en-US" sz="6600" b="1" dirty="0" smtClean="0"/>
              <a:t>Job Training</a:t>
            </a:r>
          </a:p>
          <a:p>
            <a:r>
              <a:rPr lang="en-US" sz="6600" b="1" dirty="0" smtClean="0"/>
              <a:t>Community Programs</a:t>
            </a:r>
            <a:endParaRPr lang="en-US" sz="6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80" y="1600200"/>
            <a:ext cx="3733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0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7526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here </a:t>
            </a:r>
            <a:r>
              <a:rPr lang="en-US" sz="3200" b="1" dirty="0">
                <a:solidFill>
                  <a:schemeClr val="bg1"/>
                </a:solidFill>
              </a:rPr>
              <a:t>are 1,000-plus Community Action Agencies (CAA) both private and public </a:t>
            </a:r>
            <a:r>
              <a:rPr lang="en-US" sz="3200" b="1" dirty="0" smtClean="0">
                <a:solidFill>
                  <a:schemeClr val="bg1"/>
                </a:solidFill>
              </a:rPr>
              <a:t>across </a:t>
            </a:r>
            <a:r>
              <a:rPr lang="en-US" sz="3200" b="1" dirty="0" smtClean="0">
                <a:solidFill>
                  <a:schemeClr val="bg1"/>
                </a:solidFill>
              </a:rPr>
              <a:t>America.</a:t>
            </a:r>
          </a:p>
          <a:p>
            <a:pPr lvl="0">
              <a:lnSpc>
                <a:spcPct val="100000"/>
              </a:lnSpc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bg1"/>
                </a:solidFill>
              </a:rPr>
              <a:t>Since 1979-City of San Antonio Department of Human Services (DHS) has operated as the designated Community Action Agency for Bexar County (CSBG).</a:t>
            </a:r>
          </a:p>
          <a:p>
            <a:pPr marL="342900" lvl="0" indent="-342900"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89" y="76200"/>
            <a:ext cx="485403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4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FEC\Asset Builders\TFJS Flier revised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" y="97971"/>
            <a:ext cx="8754291" cy="660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394084"/>
            <a:ext cx="4343400" cy="5181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Tuition Assistance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Textbooks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Uniforms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Career </a:t>
            </a:r>
            <a:r>
              <a:rPr lang="en-US" sz="3200" b="1" dirty="0">
                <a:solidFill>
                  <a:schemeClr val="bg1"/>
                </a:solidFill>
              </a:rPr>
              <a:t>guidance, coaching, job referrals, interview skills training, resume development and career guidance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Other services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Management Services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stud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1371600"/>
            <a:ext cx="3893948" cy="50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  TFJS Program Eligibility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3657600" y="1219200"/>
            <a:ext cx="5410200" cy="5562600"/>
          </a:xfrm>
        </p:spPr>
        <p:txBody>
          <a:bodyPr>
            <a:normAutofit/>
          </a:bodyPr>
          <a:lstStyle/>
          <a:p>
            <a:pPr lvl="0"/>
            <a:endParaRPr lang="en-US" b="1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Bexar </a:t>
            </a:r>
            <a:r>
              <a:rPr lang="en-US" b="1" dirty="0">
                <a:solidFill>
                  <a:schemeClr val="bg1"/>
                </a:solidFill>
              </a:rPr>
              <a:t>County resident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At or Below the 125% of the FPL for Household size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HS Diploma/GED 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Enrolled in an Educational </a:t>
            </a:r>
            <a:r>
              <a:rPr lang="en-US" b="1" dirty="0" smtClean="0">
                <a:solidFill>
                  <a:schemeClr val="bg1"/>
                </a:solidFill>
              </a:rPr>
              <a:t>Program-High Demand Occupation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at </a:t>
            </a:r>
            <a:r>
              <a:rPr lang="en-US" b="1" dirty="0">
                <a:solidFill>
                  <a:schemeClr val="bg1"/>
                </a:solidFill>
              </a:rPr>
              <a:t>an Alamo Community College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Motivated &amp; Committed to </a:t>
            </a:r>
            <a:r>
              <a:rPr lang="en-US" b="1" dirty="0">
                <a:solidFill>
                  <a:schemeClr val="bg1"/>
                </a:solidFill>
              </a:rPr>
              <a:t>make a change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Claude </a:t>
            </a:r>
            <a:r>
              <a:rPr lang="en-US" b="1" dirty="0">
                <a:solidFill>
                  <a:schemeClr val="bg1"/>
                </a:solidFill>
              </a:rPr>
              <a:t>Black Community </a:t>
            </a:r>
            <a:r>
              <a:rPr lang="en-US" b="1" dirty="0" smtClean="0">
                <a:solidFill>
                  <a:schemeClr val="bg1"/>
                </a:solidFill>
              </a:rPr>
              <a:t>Center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2805 </a:t>
            </a:r>
            <a:r>
              <a:rPr lang="en-US" b="1" dirty="0">
                <a:solidFill>
                  <a:schemeClr val="bg1"/>
                </a:solidFill>
              </a:rPr>
              <a:t>E. Commerce St. </a:t>
            </a:r>
            <a:r>
              <a:rPr lang="en-US" b="1" dirty="0" smtClean="0">
                <a:solidFill>
                  <a:schemeClr val="bg1"/>
                </a:solidFill>
              </a:rPr>
              <a:t>SAT</a:t>
            </a:r>
            <a:r>
              <a:rPr lang="en-US" b="1" dirty="0">
                <a:solidFill>
                  <a:schemeClr val="bg1"/>
                </a:solidFill>
              </a:rPr>
              <a:t>  78203 </a:t>
            </a:r>
          </a:p>
          <a:p>
            <a:endParaRPr lang="en-U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3537145" cy="5562600"/>
          </a:xfrm>
        </p:spPr>
      </p:pic>
    </p:spTree>
    <p:extLst>
      <p:ext uri="{BB962C8B-B14F-4D97-AF65-F5344CB8AC3E}">
        <p14:creationId xmlns:p14="http://schemas.microsoft.com/office/powerpoint/2010/main" val="23416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"/>
            <a:ext cx="8680971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Management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Self-Sufficiency Model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uman Services Department Logo - Banner Format (COLOR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083" t="4349" r="68542" b="4329"/>
          <a:stretch>
            <a:fillRect/>
          </a:stretch>
        </p:blipFill>
        <p:spPr bwMode="auto">
          <a:xfrm>
            <a:off x="7696200" y="156754"/>
            <a:ext cx="87204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76400"/>
            <a:ext cx="8686800" cy="51054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200" b="1" dirty="0" smtClean="0"/>
              <a:t>Information</a:t>
            </a:r>
            <a:r>
              <a:rPr lang="en-US" sz="5200" b="1" dirty="0"/>
              <a:t>, Education &amp; </a:t>
            </a:r>
            <a:r>
              <a:rPr lang="en-US" sz="5200" b="1" dirty="0" smtClean="0"/>
              <a:t>Support</a:t>
            </a:r>
            <a:endParaRPr lang="en-US" sz="5200" dirty="0"/>
          </a:p>
          <a:p>
            <a:pPr lvl="0"/>
            <a:r>
              <a:rPr lang="en-US" sz="3800" b="1" dirty="0" smtClean="0"/>
              <a:t>Screening/Assessment</a:t>
            </a:r>
            <a:endParaRPr lang="en-US" sz="3800" dirty="0"/>
          </a:p>
          <a:p>
            <a:pPr lvl="0"/>
            <a:r>
              <a:rPr lang="en-US" sz="3800" b="1" dirty="0"/>
              <a:t>Self Sufficiency </a:t>
            </a:r>
            <a:r>
              <a:rPr lang="en-US" sz="3800" b="1" dirty="0" smtClean="0"/>
              <a:t>Matrix</a:t>
            </a:r>
            <a:endParaRPr lang="en-US" sz="3800" dirty="0"/>
          </a:p>
          <a:p>
            <a:pPr lvl="0"/>
            <a:r>
              <a:rPr lang="en-US" sz="3800" b="1" dirty="0"/>
              <a:t>Client </a:t>
            </a:r>
            <a:r>
              <a:rPr lang="en-US" sz="3800" b="1" dirty="0" smtClean="0"/>
              <a:t>Engagement </a:t>
            </a:r>
            <a:endParaRPr lang="en-US" sz="3800" dirty="0"/>
          </a:p>
          <a:p>
            <a:pPr lvl="0"/>
            <a:r>
              <a:rPr lang="en-US" sz="3800" b="1" dirty="0"/>
              <a:t>Implement </a:t>
            </a:r>
            <a:r>
              <a:rPr lang="en-US" sz="3800" b="1" dirty="0" smtClean="0"/>
              <a:t>Plan</a:t>
            </a:r>
          </a:p>
          <a:p>
            <a:pPr lvl="0"/>
            <a:r>
              <a:rPr lang="en-US" sz="3800" b="1" dirty="0" smtClean="0"/>
              <a:t>Review/Evaluate </a:t>
            </a:r>
          </a:p>
          <a:p>
            <a:pPr lvl="0"/>
            <a:r>
              <a:rPr lang="en-US" sz="3800" b="1" dirty="0" smtClean="0"/>
              <a:t>Financial Literacy</a:t>
            </a:r>
            <a:endParaRPr lang="en-US" sz="3800" dirty="0"/>
          </a:p>
          <a:p>
            <a:pPr lvl="0"/>
            <a:r>
              <a:rPr lang="en-US" sz="3800" b="1" dirty="0" smtClean="0"/>
              <a:t>Employment </a:t>
            </a:r>
            <a:r>
              <a:rPr lang="en-US" sz="3800" b="1" dirty="0"/>
              <a:t>guidance &amp; </a:t>
            </a:r>
            <a:r>
              <a:rPr lang="en-US" sz="3800" b="1" dirty="0" smtClean="0"/>
              <a:t>Support </a:t>
            </a:r>
          </a:p>
          <a:p>
            <a:pPr lvl="0"/>
            <a:r>
              <a:rPr lang="en-US" sz="3800" b="1" dirty="0" smtClean="0"/>
              <a:t>Incentives/Encouragement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6748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9" y="152400"/>
            <a:ext cx="887243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8463</TotalTime>
  <Words>503</Words>
  <Application>Microsoft Office PowerPoint</Application>
  <PresentationFormat>On-screen Show (4:3)</PresentationFormat>
  <Paragraphs>111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 Poverty In America</vt:lpstr>
      <vt:lpstr>PowerPoint Presentation</vt:lpstr>
      <vt:lpstr>PowerPoint Presentation</vt:lpstr>
      <vt:lpstr>Case Management Services</vt:lpstr>
      <vt:lpstr>  TFJS Program Eligibility </vt:lpstr>
      <vt:lpstr>PowerPoint Presentation</vt:lpstr>
      <vt:lpstr>PowerPoint Presentation</vt:lpstr>
      <vt:lpstr>PowerPoint Presentation</vt:lpstr>
      <vt:lpstr>PowerPoint Presentation</vt:lpstr>
      <vt:lpstr> </vt:lpstr>
      <vt:lpstr>Educational Supports</vt:lpstr>
      <vt:lpstr>  Employment Support Resources</vt:lpstr>
      <vt:lpstr>PowerPoint Presentation</vt:lpstr>
      <vt:lpstr>PowerPoint Presentation</vt:lpstr>
    </vt:vector>
  </TitlesOfParts>
  <Company>COSA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jd12933</dc:creator>
  <cp:lastModifiedBy>Minerva Hernandez (DHS)</cp:lastModifiedBy>
  <cp:revision>521</cp:revision>
  <cp:lastPrinted>2015-01-28T23:54:34Z</cp:lastPrinted>
  <dcterms:created xsi:type="dcterms:W3CDTF">2015-01-20T23:52:48Z</dcterms:created>
  <dcterms:modified xsi:type="dcterms:W3CDTF">2019-01-17T19:42:49Z</dcterms:modified>
</cp:coreProperties>
</file>