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7.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4" r:id="rId2"/>
  </p:sldMasterIdLst>
  <p:notesMasterIdLst>
    <p:notesMasterId r:id="rId37"/>
  </p:notesMasterIdLst>
  <p:sldIdLst>
    <p:sldId id="275" r:id="rId3"/>
    <p:sldId id="292" r:id="rId4"/>
    <p:sldId id="339" r:id="rId5"/>
    <p:sldId id="342" r:id="rId6"/>
    <p:sldId id="341" r:id="rId7"/>
    <p:sldId id="295" r:id="rId8"/>
    <p:sldId id="294" r:id="rId9"/>
    <p:sldId id="337" r:id="rId10"/>
    <p:sldId id="296" r:id="rId11"/>
    <p:sldId id="358" r:id="rId12"/>
    <p:sldId id="343" r:id="rId13"/>
    <p:sldId id="344" r:id="rId14"/>
    <p:sldId id="352" r:id="rId15"/>
    <p:sldId id="353" r:id="rId16"/>
    <p:sldId id="354" r:id="rId17"/>
    <p:sldId id="355" r:id="rId18"/>
    <p:sldId id="357" r:id="rId19"/>
    <p:sldId id="264" r:id="rId20"/>
    <p:sldId id="307" r:id="rId21"/>
    <p:sldId id="311" r:id="rId22"/>
    <p:sldId id="313" r:id="rId23"/>
    <p:sldId id="356" r:id="rId24"/>
    <p:sldId id="345" r:id="rId25"/>
    <p:sldId id="346" r:id="rId26"/>
    <p:sldId id="321" r:id="rId27"/>
    <p:sldId id="347" r:id="rId28"/>
    <p:sldId id="338" r:id="rId29"/>
    <p:sldId id="328" r:id="rId30"/>
    <p:sldId id="359" r:id="rId31"/>
    <p:sldId id="277" r:id="rId32"/>
    <p:sldId id="348" r:id="rId33"/>
    <p:sldId id="349" r:id="rId34"/>
    <p:sldId id="350" r:id="rId35"/>
    <p:sldId id="35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C8"/>
    <a:srgbClr val="D9D9D9"/>
    <a:srgbClr val="A3A3A3"/>
    <a:srgbClr val="FFEEA7"/>
    <a:srgbClr val="FFE885"/>
    <a:srgbClr val="D2AA00"/>
    <a:srgbClr val="FF8F12"/>
    <a:srgbClr val="82B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72542" autoAdjust="0"/>
  </p:normalViewPr>
  <p:slideViewPr>
    <p:cSldViewPr snapToGrid="0">
      <p:cViewPr>
        <p:scale>
          <a:sx n="70" d="100"/>
          <a:sy n="70" d="100"/>
        </p:scale>
        <p:origin x="2304" y="10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gutman\Documents\Consumer%20study\11.%20March%20whitepaper\Webinar\Data%20for%20webinar%20de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66284211642288"/>
          <c:y val="0.0483323585910457"/>
          <c:w val="0.918931500468916"/>
          <c:h val="0.662725306443055"/>
        </c:manualLayout>
      </c:layout>
      <c:barChart>
        <c:barDir val="col"/>
        <c:grouping val="percentStacked"/>
        <c:varyColors val="0"/>
        <c:ser>
          <c:idx val="0"/>
          <c:order val="0"/>
          <c:tx>
            <c:strRef>
              <c:f>'Figure O'!$B$2</c:f>
              <c:strCache>
                <c:ptCount val="1"/>
                <c:pt idx="0">
                  <c:v>Yes, my household plans ahead for large expenses</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O'!$C$1:$I$1</c:f>
              <c:strCache>
                <c:ptCount val="7"/>
                <c:pt idx="0">
                  <c:v>Thriving</c:v>
                </c:pt>
                <c:pt idx="1">
                  <c:v>Focused</c:v>
                </c:pt>
                <c:pt idx="2">
                  <c:v>Stable</c:v>
                </c:pt>
                <c:pt idx="3">
                  <c:v>Striving</c:v>
                </c:pt>
                <c:pt idx="4">
                  <c:v>Tenuous</c:v>
                </c:pt>
                <c:pt idx="5">
                  <c:v>Unengaged</c:v>
                </c:pt>
                <c:pt idx="6">
                  <c:v>At Risk</c:v>
                </c:pt>
              </c:strCache>
            </c:strRef>
          </c:cat>
          <c:val>
            <c:numRef>
              <c:f>'Figure O'!$C$2:$I$2</c:f>
              <c:numCache>
                <c:formatCode>0%</c:formatCode>
                <c:ptCount val="7"/>
                <c:pt idx="0">
                  <c:v>0.658519788435814</c:v>
                </c:pt>
                <c:pt idx="1">
                  <c:v>0.78983826796879</c:v>
                </c:pt>
                <c:pt idx="2">
                  <c:v>0.74</c:v>
                </c:pt>
                <c:pt idx="3">
                  <c:v>1.0</c:v>
                </c:pt>
                <c:pt idx="4">
                  <c:v>0.0</c:v>
                </c:pt>
                <c:pt idx="5">
                  <c:v>0.33</c:v>
                </c:pt>
                <c:pt idx="6">
                  <c:v>0.2</c:v>
                </c:pt>
              </c:numCache>
            </c:numRef>
          </c:val>
        </c:ser>
        <c:ser>
          <c:idx val="1"/>
          <c:order val="1"/>
          <c:tx>
            <c:strRef>
              <c:f>'Figure O'!$B$3</c:f>
              <c:strCache>
                <c:ptCount val="1"/>
                <c:pt idx="0">
                  <c:v>We do not need to plan ahead because there is always enough money in the bank account to pay for large expenses</c:v>
                </c:pt>
              </c:strCache>
            </c:strRef>
          </c:tx>
          <c:invertIfNegative val="0"/>
          <c:cat>
            <c:strRef>
              <c:f>'Figure O'!$C$1:$I$1</c:f>
              <c:strCache>
                <c:ptCount val="7"/>
                <c:pt idx="0">
                  <c:v>Thriving</c:v>
                </c:pt>
                <c:pt idx="1">
                  <c:v>Focused</c:v>
                </c:pt>
                <c:pt idx="2">
                  <c:v>Stable</c:v>
                </c:pt>
                <c:pt idx="3">
                  <c:v>Striving</c:v>
                </c:pt>
                <c:pt idx="4">
                  <c:v>Tenuous</c:v>
                </c:pt>
                <c:pt idx="5">
                  <c:v>Unengaged</c:v>
                </c:pt>
                <c:pt idx="6">
                  <c:v>At Risk</c:v>
                </c:pt>
              </c:strCache>
            </c:strRef>
          </c:cat>
          <c:val>
            <c:numRef>
              <c:f>'Figure O'!$C$3:$I$3</c:f>
              <c:numCache>
                <c:formatCode>0%</c:formatCode>
                <c:ptCount val="7"/>
                <c:pt idx="0">
                  <c:v>0.289772769712219</c:v>
                </c:pt>
                <c:pt idx="1">
                  <c:v>0.101404621317813</c:v>
                </c:pt>
                <c:pt idx="2">
                  <c:v>0.11</c:v>
                </c:pt>
                <c:pt idx="3">
                  <c:v>0.0</c:v>
                </c:pt>
                <c:pt idx="4">
                  <c:v>0.02</c:v>
                </c:pt>
                <c:pt idx="5">
                  <c:v>0.03</c:v>
                </c:pt>
                <c:pt idx="6">
                  <c:v>0.01</c:v>
                </c:pt>
              </c:numCache>
            </c:numRef>
          </c:val>
        </c:ser>
        <c:ser>
          <c:idx val="2"/>
          <c:order val="2"/>
          <c:tx>
            <c:strRef>
              <c:f>'Figure O'!$B$4</c:f>
              <c:strCache>
                <c:ptCount val="1"/>
                <c:pt idx="0">
                  <c:v>We would plan ahead if we could</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'Figure O'!$C$1:$I$1</c:f>
              <c:strCache>
                <c:ptCount val="7"/>
                <c:pt idx="0">
                  <c:v>Thriving</c:v>
                </c:pt>
                <c:pt idx="1">
                  <c:v>Focused</c:v>
                </c:pt>
                <c:pt idx="2">
                  <c:v>Stable</c:v>
                </c:pt>
                <c:pt idx="3">
                  <c:v>Striving</c:v>
                </c:pt>
                <c:pt idx="4">
                  <c:v>Tenuous</c:v>
                </c:pt>
                <c:pt idx="5">
                  <c:v>Unengaged</c:v>
                </c:pt>
                <c:pt idx="6">
                  <c:v>At Risk</c:v>
                </c:pt>
              </c:strCache>
            </c:strRef>
          </c:cat>
          <c:val>
            <c:numRef>
              <c:f>'Figure O'!$C$4:$I$4</c:f>
              <c:numCache>
                <c:formatCode>0%</c:formatCode>
                <c:ptCount val="7"/>
                <c:pt idx="0">
                  <c:v>0.0054337802418208</c:v>
                </c:pt>
                <c:pt idx="1">
                  <c:v>0.034648046109835</c:v>
                </c:pt>
                <c:pt idx="2">
                  <c:v>0.03</c:v>
                </c:pt>
                <c:pt idx="3">
                  <c:v>0.0</c:v>
                </c:pt>
                <c:pt idx="4">
                  <c:v>0.57</c:v>
                </c:pt>
                <c:pt idx="5">
                  <c:v>0.15</c:v>
                </c:pt>
                <c:pt idx="6">
                  <c:v>0.52</c:v>
                </c:pt>
              </c:numCache>
            </c:numRef>
          </c:val>
        </c:ser>
        <c:ser>
          <c:idx val="3"/>
          <c:order val="3"/>
          <c:tx>
            <c:strRef>
              <c:f>'Figure O'!$B$5</c:f>
              <c:strCache>
                <c:ptCount val="1"/>
                <c:pt idx="0">
                  <c:v>No, my household doesn't plan ahead for large expenses</c:v>
                </c:pt>
              </c:strCache>
            </c:strRef>
          </c:tx>
          <c:invertIfNegative val="0"/>
          <c:cat>
            <c:strRef>
              <c:f>'Figure O'!$C$1:$I$1</c:f>
              <c:strCache>
                <c:ptCount val="7"/>
                <c:pt idx="0">
                  <c:v>Thriving</c:v>
                </c:pt>
                <c:pt idx="1">
                  <c:v>Focused</c:v>
                </c:pt>
                <c:pt idx="2">
                  <c:v>Stable</c:v>
                </c:pt>
                <c:pt idx="3">
                  <c:v>Striving</c:v>
                </c:pt>
                <c:pt idx="4">
                  <c:v>Tenuous</c:v>
                </c:pt>
                <c:pt idx="5">
                  <c:v>Unengaged</c:v>
                </c:pt>
                <c:pt idx="6">
                  <c:v>At Risk</c:v>
                </c:pt>
              </c:strCache>
            </c:strRef>
          </c:cat>
          <c:val>
            <c:numRef>
              <c:f>'Figure O'!$C$5:$I$5</c:f>
              <c:numCache>
                <c:formatCode>0%</c:formatCode>
                <c:ptCount val="7"/>
                <c:pt idx="0">
                  <c:v>0.0363929747194655</c:v>
                </c:pt>
                <c:pt idx="1">
                  <c:v>0.0483229755311603</c:v>
                </c:pt>
                <c:pt idx="2">
                  <c:v>0.07</c:v>
                </c:pt>
                <c:pt idx="3">
                  <c:v>0.0</c:v>
                </c:pt>
                <c:pt idx="4">
                  <c:v>0.36</c:v>
                </c:pt>
                <c:pt idx="5">
                  <c:v>0.15</c:v>
                </c:pt>
                <c:pt idx="6">
                  <c:v>0.21</c:v>
                </c:pt>
              </c:numCache>
            </c:numRef>
          </c:val>
        </c:ser>
        <c:ser>
          <c:idx val="4"/>
          <c:order val="4"/>
          <c:tx>
            <c:strRef>
              <c:f>'Figure O'!$B$6</c:f>
              <c:strCache>
                <c:ptCount val="1"/>
                <c:pt idx="0">
                  <c:v>Don't know, Other, or Refused</c:v>
                </c:pt>
              </c:strCache>
            </c:strRef>
          </c:tx>
          <c:spPr>
            <a:solidFill>
              <a:schemeClr val="bg1">
                <a:lumMod val="75000"/>
              </a:schemeClr>
            </a:solidFill>
          </c:spPr>
          <c:invertIfNegative val="0"/>
          <c:cat>
            <c:strRef>
              <c:f>'Figure O'!$C$1:$I$1</c:f>
              <c:strCache>
                <c:ptCount val="7"/>
                <c:pt idx="0">
                  <c:v>Thriving</c:v>
                </c:pt>
                <c:pt idx="1">
                  <c:v>Focused</c:v>
                </c:pt>
                <c:pt idx="2">
                  <c:v>Stable</c:v>
                </c:pt>
                <c:pt idx="3">
                  <c:v>Striving</c:v>
                </c:pt>
                <c:pt idx="4">
                  <c:v>Tenuous</c:v>
                </c:pt>
                <c:pt idx="5">
                  <c:v>Unengaged</c:v>
                </c:pt>
                <c:pt idx="6">
                  <c:v>At Risk</c:v>
                </c:pt>
              </c:strCache>
            </c:strRef>
          </c:cat>
          <c:val>
            <c:numRef>
              <c:f>'Figure O'!$C$6:$I$6</c:f>
              <c:numCache>
                <c:formatCode>0%</c:formatCode>
                <c:ptCount val="7"/>
                <c:pt idx="0">
                  <c:v>0.0098806868906805</c:v>
                </c:pt>
                <c:pt idx="1">
                  <c:v>0.0257860890724012</c:v>
                </c:pt>
                <c:pt idx="2">
                  <c:v>0.05</c:v>
                </c:pt>
                <c:pt idx="3">
                  <c:v>0.0</c:v>
                </c:pt>
                <c:pt idx="4">
                  <c:v>0.05</c:v>
                </c:pt>
                <c:pt idx="5">
                  <c:v>0.34</c:v>
                </c:pt>
                <c:pt idx="6">
                  <c:v>0.06</c:v>
                </c:pt>
              </c:numCache>
            </c:numRef>
          </c:val>
        </c:ser>
        <c:dLbls>
          <c:showLegendKey val="0"/>
          <c:showVal val="0"/>
          <c:showCatName val="0"/>
          <c:showSerName val="0"/>
          <c:showPercent val="0"/>
          <c:showBubbleSize val="0"/>
        </c:dLbls>
        <c:gapWidth val="85"/>
        <c:overlap val="100"/>
        <c:axId val="-1863839344"/>
        <c:axId val="-1863837568"/>
      </c:barChart>
      <c:catAx>
        <c:axId val="-1863839344"/>
        <c:scaling>
          <c:orientation val="minMax"/>
        </c:scaling>
        <c:delete val="0"/>
        <c:axPos val="b"/>
        <c:numFmt formatCode="General" sourceLinked="0"/>
        <c:majorTickMark val="none"/>
        <c:minorTickMark val="none"/>
        <c:tickLblPos val="nextTo"/>
        <c:crossAx val="-1863837568"/>
        <c:crosses val="autoZero"/>
        <c:auto val="1"/>
        <c:lblAlgn val="ctr"/>
        <c:lblOffset val="100"/>
        <c:noMultiLvlLbl val="0"/>
      </c:catAx>
      <c:valAx>
        <c:axId val="-1863837568"/>
        <c:scaling>
          <c:orientation val="minMax"/>
          <c:max val="1.0"/>
        </c:scaling>
        <c:delete val="0"/>
        <c:axPos val="l"/>
        <c:majorGridlines/>
        <c:numFmt formatCode="0%" sourceLinked="1"/>
        <c:majorTickMark val="none"/>
        <c:minorTickMark val="none"/>
        <c:tickLblPos val="nextTo"/>
        <c:crossAx val="-1863839344"/>
        <c:crosses val="autoZero"/>
        <c:crossBetween val="between"/>
      </c:valAx>
    </c:plotArea>
    <c:legend>
      <c:legendPos val="b"/>
      <c:layout>
        <c:manualLayout>
          <c:xMode val="edge"/>
          <c:yMode val="edge"/>
          <c:x val="0.0344477042294968"/>
          <c:y val="0.816171276205855"/>
          <c:w val="0.861537319062662"/>
          <c:h val="0.164555364976445"/>
        </c:manualLayout>
      </c:layout>
      <c:overlay val="0"/>
      <c:txPr>
        <a:bodyPr/>
        <a:lstStyle/>
        <a:p>
          <a:pPr>
            <a:defRPr sz="10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a:pPr>
            <a:r>
              <a:rPr lang="en-US"/>
              <a:t>Age</a:t>
            </a:r>
          </a:p>
        </c:rich>
      </c:tx>
      <c:overlay val="0"/>
    </c:title>
    <c:autoTitleDeleted val="0"/>
    <c:plotArea>
      <c:layout/>
      <c:barChart>
        <c:barDir val="bar"/>
        <c:grouping val="percentStacked"/>
        <c:varyColors val="0"/>
        <c:ser>
          <c:idx val="0"/>
          <c:order val="0"/>
          <c:tx>
            <c:strRef>
              <c:f>Sheet1!$B$4</c:f>
              <c:strCache>
                <c:ptCount val="1"/>
                <c:pt idx="0">
                  <c:v>18-25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Sheet1!$F$4:$G$4</c:f>
              <c:numCache>
                <c:formatCode>0%</c:formatCode>
                <c:ptCount val="2"/>
                <c:pt idx="0">
                  <c:v>0.139357330772812</c:v>
                </c:pt>
                <c:pt idx="1">
                  <c:v>0.122851313887977</c:v>
                </c:pt>
              </c:numCache>
            </c:numRef>
          </c:val>
        </c:ser>
        <c:ser>
          <c:idx val="1"/>
          <c:order val="1"/>
          <c:tx>
            <c:strRef>
              <c:f>Sheet1!$B$5</c:f>
              <c:strCache>
                <c:ptCount val="1"/>
                <c:pt idx="0">
                  <c:v>26-35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Sheet1!$F$5:$G$5</c:f>
              <c:numCache>
                <c:formatCode>0%</c:formatCode>
                <c:ptCount val="2"/>
                <c:pt idx="0">
                  <c:v>0.203229948014119</c:v>
                </c:pt>
                <c:pt idx="1">
                  <c:v>0.230550969193113</c:v>
                </c:pt>
              </c:numCache>
            </c:numRef>
          </c:val>
        </c:ser>
        <c:ser>
          <c:idx val="2"/>
          <c:order val="2"/>
          <c:tx>
            <c:strRef>
              <c:f>Sheet1!$B$7</c:f>
              <c:strCache>
                <c:ptCount val="1"/>
                <c:pt idx="0">
                  <c:v>36-49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Sheet1!$F$7:$G$7</c:f>
              <c:numCache>
                <c:formatCode>0%</c:formatCode>
                <c:ptCount val="2"/>
                <c:pt idx="0">
                  <c:v>0.255226699994495</c:v>
                </c:pt>
                <c:pt idx="1">
                  <c:v>0.247821962066248</c:v>
                </c:pt>
              </c:numCache>
            </c:numRef>
          </c:val>
        </c:ser>
        <c:ser>
          <c:idx val="3"/>
          <c:order val="3"/>
          <c:tx>
            <c:strRef>
              <c:f>Sheet1!$B$8</c:f>
              <c:strCache>
                <c:ptCount val="1"/>
                <c:pt idx="0">
                  <c:v>50-64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Sheet1!$F$8:$G$8</c:f>
              <c:numCache>
                <c:formatCode>0%</c:formatCode>
                <c:ptCount val="2"/>
                <c:pt idx="0">
                  <c:v>0.265730844854709</c:v>
                </c:pt>
                <c:pt idx="1">
                  <c:v>0.275277373272283</c:v>
                </c:pt>
              </c:numCache>
            </c:numRef>
          </c:val>
        </c:ser>
        <c:ser>
          <c:idx val="4"/>
          <c:order val="4"/>
          <c:tx>
            <c:strRef>
              <c:f>Sheet1!$B$9</c:f>
              <c:strCache>
                <c:ptCount val="1"/>
                <c:pt idx="0">
                  <c:v>65 or more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Sheet1!$F$9:$G$9</c:f>
              <c:numCache>
                <c:formatCode>0%</c:formatCode>
                <c:ptCount val="2"/>
                <c:pt idx="0">
                  <c:v>0.136455176363865</c:v>
                </c:pt>
                <c:pt idx="1">
                  <c:v>0.123498381580378</c:v>
                </c:pt>
              </c:numCache>
            </c:numRef>
          </c:val>
        </c:ser>
        <c:dLbls>
          <c:showLegendKey val="0"/>
          <c:showVal val="1"/>
          <c:showCatName val="0"/>
          <c:showSerName val="0"/>
          <c:showPercent val="0"/>
          <c:showBubbleSize val="0"/>
        </c:dLbls>
        <c:gapWidth val="150"/>
        <c:overlap val="100"/>
        <c:axId val="-1775823648"/>
        <c:axId val="-1775821600"/>
      </c:barChart>
      <c:catAx>
        <c:axId val="-1775823648"/>
        <c:scaling>
          <c:orientation val="maxMin"/>
        </c:scaling>
        <c:delete val="0"/>
        <c:axPos val="l"/>
        <c:numFmt formatCode="General" sourceLinked="0"/>
        <c:majorTickMark val="out"/>
        <c:minorTickMark val="none"/>
        <c:tickLblPos val="nextTo"/>
        <c:crossAx val="-1775821600"/>
        <c:crosses val="autoZero"/>
        <c:auto val="1"/>
        <c:lblAlgn val="ctr"/>
        <c:lblOffset val="100"/>
        <c:noMultiLvlLbl val="0"/>
      </c:catAx>
      <c:valAx>
        <c:axId val="-1775821600"/>
        <c:scaling>
          <c:orientation val="minMax"/>
        </c:scaling>
        <c:delete val="1"/>
        <c:axPos val="t"/>
        <c:majorGridlines/>
        <c:numFmt formatCode="0%" sourceLinked="1"/>
        <c:majorTickMark val="out"/>
        <c:minorTickMark val="none"/>
        <c:tickLblPos val="nextTo"/>
        <c:crossAx val="-1775823648"/>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Employment Status</a:t>
            </a:r>
          </a:p>
        </c:rich>
      </c:tx>
      <c:overlay val="0"/>
    </c:title>
    <c:autoTitleDeleted val="0"/>
    <c:plotArea>
      <c:layout/>
      <c:barChart>
        <c:barDir val="bar"/>
        <c:grouping val="percentStacked"/>
        <c:varyColors val="0"/>
        <c:ser>
          <c:idx val="0"/>
          <c:order val="0"/>
          <c:tx>
            <c:strRef>
              <c:f>Sheet1!$B$13</c:f>
              <c:strCache>
                <c:ptCount val="1"/>
                <c:pt idx="0">
                  <c:v>Working</c:v>
                </c:pt>
              </c:strCache>
            </c:strRef>
          </c:tx>
          <c:spPr>
            <a:solidFill>
              <a:srgbClr val="D2AA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Sheet1!$F$13:$G$13</c:f>
              <c:numCache>
                <c:formatCode>0%</c:formatCode>
                <c:ptCount val="2"/>
                <c:pt idx="0">
                  <c:v>0.65</c:v>
                </c:pt>
                <c:pt idx="1">
                  <c:v>0.62</c:v>
                </c:pt>
              </c:numCache>
            </c:numRef>
          </c:val>
        </c:ser>
        <c:ser>
          <c:idx val="1"/>
          <c:order val="1"/>
          <c:tx>
            <c:strRef>
              <c:f>Sheet1!$B$15</c:f>
              <c:strCache>
                <c:ptCount val="1"/>
                <c:pt idx="0">
                  <c:v>Not working, retired</c:v>
                </c:pt>
              </c:strCache>
            </c:strRef>
          </c:tx>
          <c:spPr>
            <a:solidFill>
              <a:srgbClr val="FFD629"/>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Sheet1!$F$15:$G$15</c:f>
              <c:numCache>
                <c:formatCode>0%</c:formatCode>
                <c:ptCount val="2"/>
                <c:pt idx="0">
                  <c:v>0.13</c:v>
                </c:pt>
                <c:pt idx="1">
                  <c:v>0.1</c:v>
                </c:pt>
              </c:numCache>
            </c:numRef>
          </c:val>
        </c:ser>
        <c:ser>
          <c:idx val="2"/>
          <c:order val="2"/>
          <c:tx>
            <c:strRef>
              <c:f>Sheet1!$B$16</c:f>
              <c:strCache>
                <c:ptCount val="1"/>
                <c:pt idx="0">
                  <c:v>Not working, not retired</c:v>
                </c:pt>
              </c:strCache>
            </c:strRef>
          </c:tx>
          <c:spPr>
            <a:solidFill>
              <a:srgbClr val="FFEEA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Sheet1!$F$3:$G$3</c:f>
              <c:strCache>
                <c:ptCount val="2"/>
                <c:pt idx="0">
                  <c:v>Striving</c:v>
                </c:pt>
                <c:pt idx="1">
                  <c:v>Tenuous</c:v>
                </c:pt>
              </c:strCache>
            </c:strRef>
          </c:cat>
          <c:val>
            <c:numRef>
              <c:f>Sheet1!$F$16:$G$16</c:f>
              <c:numCache>
                <c:formatCode>0%</c:formatCode>
                <c:ptCount val="2"/>
                <c:pt idx="0">
                  <c:v>0.23</c:v>
                </c:pt>
                <c:pt idx="1">
                  <c:v>0.29</c:v>
                </c:pt>
              </c:numCache>
            </c:numRef>
          </c:val>
        </c:ser>
        <c:dLbls>
          <c:showLegendKey val="0"/>
          <c:showVal val="1"/>
          <c:showCatName val="0"/>
          <c:showSerName val="0"/>
          <c:showPercent val="0"/>
          <c:showBubbleSize val="0"/>
        </c:dLbls>
        <c:gapWidth val="150"/>
        <c:overlap val="100"/>
        <c:axId val="-1775235776"/>
        <c:axId val="-1775233296"/>
      </c:barChart>
      <c:catAx>
        <c:axId val="-1775235776"/>
        <c:scaling>
          <c:orientation val="maxMin"/>
        </c:scaling>
        <c:delete val="0"/>
        <c:axPos val="l"/>
        <c:numFmt formatCode="General" sourceLinked="0"/>
        <c:majorTickMark val="out"/>
        <c:minorTickMark val="none"/>
        <c:tickLblPos val="nextTo"/>
        <c:crossAx val="-1775233296"/>
        <c:crosses val="autoZero"/>
        <c:auto val="1"/>
        <c:lblAlgn val="ctr"/>
        <c:lblOffset val="100"/>
        <c:noMultiLvlLbl val="0"/>
      </c:catAx>
      <c:valAx>
        <c:axId val="-1775233296"/>
        <c:scaling>
          <c:orientation val="minMax"/>
        </c:scaling>
        <c:delete val="1"/>
        <c:axPos val="t"/>
        <c:majorGridlines/>
        <c:numFmt formatCode="0%" sourceLinked="1"/>
        <c:majorTickMark val="out"/>
        <c:minorTickMark val="none"/>
        <c:tickLblPos val="nextTo"/>
        <c:crossAx val="-1775235776"/>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a:pPr>
            <a:r>
              <a:rPr lang="en-US"/>
              <a:t>Age</a:t>
            </a:r>
          </a:p>
        </c:rich>
      </c:tx>
      <c:overlay val="0"/>
    </c:title>
    <c:autoTitleDeleted val="0"/>
    <c:plotArea>
      <c:layout/>
      <c:barChart>
        <c:barDir val="bar"/>
        <c:grouping val="percentStacked"/>
        <c:varyColors val="0"/>
        <c:ser>
          <c:idx val="0"/>
          <c:order val="0"/>
          <c:tx>
            <c:strRef>
              <c:f>Sheet1!$B$4</c:f>
              <c:strCache>
                <c:ptCount val="1"/>
                <c:pt idx="0">
                  <c:v>18-25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Sheet1!$H$4:$I$4</c:f>
              <c:numCache>
                <c:formatCode>0%</c:formatCode>
                <c:ptCount val="2"/>
                <c:pt idx="0">
                  <c:v>0.259820217292896</c:v>
                </c:pt>
                <c:pt idx="1">
                  <c:v>0.0954613423335757</c:v>
                </c:pt>
              </c:numCache>
            </c:numRef>
          </c:val>
        </c:ser>
        <c:ser>
          <c:idx val="1"/>
          <c:order val="1"/>
          <c:tx>
            <c:strRef>
              <c:f>Sheet1!$B$5</c:f>
              <c:strCache>
                <c:ptCount val="1"/>
                <c:pt idx="0">
                  <c:v>26-35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Sheet1!$H$5:$I$5</c:f>
              <c:numCache>
                <c:formatCode>0%</c:formatCode>
                <c:ptCount val="2"/>
                <c:pt idx="0">
                  <c:v>0.186611608878406</c:v>
                </c:pt>
                <c:pt idx="1">
                  <c:v>0.219128689015558</c:v>
                </c:pt>
              </c:numCache>
            </c:numRef>
          </c:val>
        </c:ser>
        <c:ser>
          <c:idx val="2"/>
          <c:order val="2"/>
          <c:tx>
            <c:strRef>
              <c:f>Sheet1!$B$7</c:f>
              <c:strCache>
                <c:ptCount val="1"/>
                <c:pt idx="0">
                  <c:v>36-49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Sheet1!$H$7:$I$7</c:f>
              <c:numCache>
                <c:formatCode>0%</c:formatCode>
                <c:ptCount val="2"/>
                <c:pt idx="0">
                  <c:v>0.209310435530482</c:v>
                </c:pt>
                <c:pt idx="1">
                  <c:v>0.279127378956261</c:v>
                </c:pt>
              </c:numCache>
            </c:numRef>
          </c:val>
        </c:ser>
        <c:ser>
          <c:idx val="3"/>
          <c:order val="3"/>
          <c:tx>
            <c:strRef>
              <c:f>Sheet1!$B$8</c:f>
              <c:strCache>
                <c:ptCount val="1"/>
                <c:pt idx="0">
                  <c:v>50-64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Sheet1!$H$8:$I$8</c:f>
              <c:numCache>
                <c:formatCode>0%</c:formatCode>
                <c:ptCount val="2"/>
                <c:pt idx="0">
                  <c:v>0.228321807990397</c:v>
                </c:pt>
                <c:pt idx="1">
                  <c:v>0.327263504471647</c:v>
                </c:pt>
              </c:numCache>
            </c:numRef>
          </c:val>
        </c:ser>
        <c:ser>
          <c:idx val="4"/>
          <c:order val="4"/>
          <c:tx>
            <c:strRef>
              <c:f>Sheet1!$B$9</c:f>
              <c:strCache>
                <c:ptCount val="1"/>
                <c:pt idx="0">
                  <c:v>65 or more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Sheet1!$H$9:$I$9</c:f>
              <c:numCache>
                <c:formatCode>0%</c:formatCode>
                <c:ptCount val="2"/>
                <c:pt idx="0">
                  <c:v>0.115935930307818</c:v>
                </c:pt>
                <c:pt idx="1">
                  <c:v>0.0790190852229588</c:v>
                </c:pt>
              </c:numCache>
            </c:numRef>
          </c:val>
        </c:ser>
        <c:dLbls>
          <c:showLegendKey val="0"/>
          <c:showVal val="1"/>
          <c:showCatName val="0"/>
          <c:showSerName val="0"/>
          <c:showPercent val="0"/>
          <c:showBubbleSize val="0"/>
        </c:dLbls>
        <c:gapWidth val="150"/>
        <c:overlap val="100"/>
        <c:axId val="-1775176160"/>
        <c:axId val="-1775173680"/>
      </c:barChart>
      <c:catAx>
        <c:axId val="-1775176160"/>
        <c:scaling>
          <c:orientation val="maxMin"/>
        </c:scaling>
        <c:delete val="0"/>
        <c:axPos val="l"/>
        <c:numFmt formatCode="General" sourceLinked="1"/>
        <c:majorTickMark val="out"/>
        <c:minorTickMark val="none"/>
        <c:tickLblPos val="nextTo"/>
        <c:crossAx val="-1775173680"/>
        <c:crosses val="autoZero"/>
        <c:auto val="1"/>
        <c:lblAlgn val="ctr"/>
        <c:lblOffset val="100"/>
        <c:noMultiLvlLbl val="0"/>
      </c:catAx>
      <c:valAx>
        <c:axId val="-1775173680"/>
        <c:scaling>
          <c:orientation val="minMax"/>
        </c:scaling>
        <c:delete val="1"/>
        <c:axPos val="t"/>
        <c:majorGridlines/>
        <c:numFmt formatCode="0%" sourceLinked="1"/>
        <c:majorTickMark val="out"/>
        <c:minorTickMark val="none"/>
        <c:tickLblPos val="nextTo"/>
        <c:crossAx val="-1775176160"/>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Employment Status</a:t>
            </a:r>
          </a:p>
        </c:rich>
      </c:tx>
      <c:overlay val="0"/>
    </c:title>
    <c:autoTitleDeleted val="0"/>
    <c:plotArea>
      <c:layout/>
      <c:barChart>
        <c:barDir val="bar"/>
        <c:grouping val="percentStacked"/>
        <c:varyColors val="0"/>
        <c:ser>
          <c:idx val="0"/>
          <c:order val="0"/>
          <c:tx>
            <c:strRef>
              <c:f>Sheet1!$B$13</c:f>
              <c:strCache>
                <c:ptCount val="1"/>
                <c:pt idx="0">
                  <c:v>Working</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Sheet1!$H$13:$I$13</c:f>
              <c:numCache>
                <c:formatCode>0%</c:formatCode>
                <c:ptCount val="2"/>
                <c:pt idx="0">
                  <c:v>0.38</c:v>
                </c:pt>
                <c:pt idx="1">
                  <c:v>0.54</c:v>
                </c:pt>
              </c:numCache>
            </c:numRef>
          </c:val>
        </c:ser>
        <c:ser>
          <c:idx val="1"/>
          <c:order val="1"/>
          <c:tx>
            <c:strRef>
              <c:f>Sheet1!$B$15</c:f>
              <c:strCache>
                <c:ptCount val="1"/>
                <c:pt idx="0">
                  <c:v>Not working, retired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Sheet1!$H$15:$I$15</c:f>
              <c:numCache>
                <c:formatCode>0%</c:formatCode>
                <c:ptCount val="2"/>
                <c:pt idx="0">
                  <c:v>0.1</c:v>
                </c:pt>
                <c:pt idx="1">
                  <c:v>0.07</c:v>
                </c:pt>
              </c:numCache>
            </c:numRef>
          </c:val>
        </c:ser>
        <c:ser>
          <c:idx val="2"/>
          <c:order val="2"/>
          <c:tx>
            <c:strRef>
              <c:f>Sheet1!$B$16</c:f>
              <c:strCache>
                <c:ptCount val="1"/>
                <c:pt idx="0">
                  <c:v>Not working, not retired</c:v>
                </c:pt>
              </c:strCache>
            </c:strRef>
          </c:tx>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Sheet1!$H$3:$I$3</c:f>
              <c:strCache>
                <c:ptCount val="2"/>
                <c:pt idx="0">
                  <c:v>Unengaged</c:v>
                </c:pt>
                <c:pt idx="1">
                  <c:v>At Risk</c:v>
                </c:pt>
              </c:strCache>
            </c:strRef>
          </c:cat>
          <c:val>
            <c:numRef>
              <c:f>Sheet1!$H$16:$I$16</c:f>
              <c:numCache>
                <c:formatCode>0%</c:formatCode>
                <c:ptCount val="2"/>
                <c:pt idx="0">
                  <c:v>0.52</c:v>
                </c:pt>
                <c:pt idx="1">
                  <c:v>0.38</c:v>
                </c:pt>
              </c:numCache>
            </c:numRef>
          </c:val>
        </c:ser>
        <c:dLbls>
          <c:showLegendKey val="0"/>
          <c:showVal val="1"/>
          <c:showCatName val="0"/>
          <c:showSerName val="0"/>
          <c:showPercent val="0"/>
          <c:showBubbleSize val="0"/>
        </c:dLbls>
        <c:gapWidth val="150"/>
        <c:overlap val="100"/>
        <c:axId val="-1775154272"/>
        <c:axId val="-1775151792"/>
      </c:barChart>
      <c:catAx>
        <c:axId val="-1775154272"/>
        <c:scaling>
          <c:orientation val="maxMin"/>
        </c:scaling>
        <c:delete val="0"/>
        <c:axPos val="l"/>
        <c:numFmt formatCode="General" sourceLinked="0"/>
        <c:majorTickMark val="out"/>
        <c:minorTickMark val="none"/>
        <c:tickLblPos val="nextTo"/>
        <c:crossAx val="-1775151792"/>
        <c:crosses val="autoZero"/>
        <c:auto val="1"/>
        <c:lblAlgn val="ctr"/>
        <c:lblOffset val="100"/>
        <c:noMultiLvlLbl val="0"/>
      </c:catAx>
      <c:valAx>
        <c:axId val="-1775151792"/>
        <c:scaling>
          <c:orientation val="minMax"/>
        </c:scaling>
        <c:delete val="1"/>
        <c:axPos val="t"/>
        <c:majorGridlines/>
        <c:numFmt formatCode="0%" sourceLinked="1"/>
        <c:majorTickMark val="out"/>
        <c:minorTickMark val="none"/>
        <c:tickLblPos val="nextTo"/>
        <c:crossAx val="-1775154272"/>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99216462608086"/>
          <c:y val="0.0184305539706087"/>
          <c:w val="0.912776227150542"/>
          <c:h val="0.700011402263242"/>
        </c:manualLayout>
      </c:layout>
      <c:lineChart>
        <c:grouping val="standard"/>
        <c:varyColors val="0"/>
        <c:ser>
          <c:idx val="0"/>
          <c:order val="0"/>
          <c:tx>
            <c:strRef>
              <c:f>'predicting income'!$B$5</c:f>
              <c:strCache>
                <c:ptCount val="1"/>
                <c:pt idx="0">
                  <c:v>Very easy or somewhat easy</c:v>
                </c:pt>
              </c:strCache>
            </c:strRef>
          </c:tx>
          <c:spPr>
            <a:ln w="47625"/>
          </c:spPr>
          <c:marker>
            <c:symbol val="none"/>
          </c:marker>
          <c:cat>
            <c:strRef>
              <c:f>'predicting income'!$C$4:$I$4</c:f>
              <c:strCache>
                <c:ptCount val="7"/>
                <c:pt idx="0">
                  <c:v>Thriving</c:v>
                </c:pt>
                <c:pt idx="1">
                  <c:v>Focused</c:v>
                </c:pt>
                <c:pt idx="2">
                  <c:v>Stable</c:v>
                </c:pt>
                <c:pt idx="3">
                  <c:v>Striving</c:v>
                </c:pt>
                <c:pt idx="4">
                  <c:v>Tenuous</c:v>
                </c:pt>
                <c:pt idx="5">
                  <c:v>Unengaged</c:v>
                </c:pt>
                <c:pt idx="6">
                  <c:v>At Risk</c:v>
                </c:pt>
              </c:strCache>
            </c:strRef>
          </c:cat>
          <c:val>
            <c:numRef>
              <c:f>'predicting income'!$C$5:$I$5</c:f>
              <c:numCache>
                <c:formatCode>0%</c:formatCode>
                <c:ptCount val="7"/>
                <c:pt idx="0">
                  <c:v>0.97</c:v>
                </c:pt>
                <c:pt idx="1">
                  <c:v>0.91</c:v>
                </c:pt>
                <c:pt idx="2">
                  <c:v>0.93</c:v>
                </c:pt>
                <c:pt idx="3">
                  <c:v>0.76</c:v>
                </c:pt>
                <c:pt idx="4">
                  <c:v>0.69</c:v>
                </c:pt>
                <c:pt idx="5">
                  <c:v>0.48</c:v>
                </c:pt>
                <c:pt idx="6">
                  <c:v>0.6</c:v>
                </c:pt>
              </c:numCache>
            </c:numRef>
          </c:val>
          <c:smooth val="0"/>
        </c:ser>
        <c:ser>
          <c:idx val="1"/>
          <c:order val="1"/>
          <c:tx>
            <c:strRef>
              <c:f>'predicting income'!$B$6</c:f>
              <c:strCache>
                <c:ptCount val="1"/>
                <c:pt idx="0">
                  <c:v>Neither easy nor difficult</c:v>
                </c:pt>
              </c:strCache>
            </c:strRef>
          </c:tx>
          <c:spPr>
            <a:ln w="47625"/>
          </c:spPr>
          <c:marker>
            <c:symbol val="none"/>
          </c:marker>
          <c:cat>
            <c:strRef>
              <c:f>'predicting income'!$C$4:$I$4</c:f>
              <c:strCache>
                <c:ptCount val="7"/>
                <c:pt idx="0">
                  <c:v>Thriving</c:v>
                </c:pt>
                <c:pt idx="1">
                  <c:v>Focused</c:v>
                </c:pt>
                <c:pt idx="2">
                  <c:v>Stable</c:v>
                </c:pt>
                <c:pt idx="3">
                  <c:v>Striving</c:v>
                </c:pt>
                <c:pt idx="4">
                  <c:v>Tenuous</c:v>
                </c:pt>
                <c:pt idx="5">
                  <c:v>Unengaged</c:v>
                </c:pt>
                <c:pt idx="6">
                  <c:v>At Risk</c:v>
                </c:pt>
              </c:strCache>
            </c:strRef>
          </c:cat>
          <c:val>
            <c:numRef>
              <c:f>'predicting income'!$C$6:$I$6</c:f>
              <c:numCache>
                <c:formatCode>0%</c:formatCode>
                <c:ptCount val="7"/>
                <c:pt idx="0">
                  <c:v>0.02</c:v>
                </c:pt>
                <c:pt idx="1">
                  <c:v>0.06</c:v>
                </c:pt>
                <c:pt idx="2">
                  <c:v>0.05</c:v>
                </c:pt>
                <c:pt idx="3">
                  <c:v>0.16</c:v>
                </c:pt>
                <c:pt idx="4">
                  <c:v>0.15</c:v>
                </c:pt>
                <c:pt idx="5">
                  <c:v>0.35</c:v>
                </c:pt>
                <c:pt idx="6">
                  <c:v>0.15</c:v>
                </c:pt>
              </c:numCache>
            </c:numRef>
          </c:val>
          <c:smooth val="0"/>
        </c:ser>
        <c:ser>
          <c:idx val="2"/>
          <c:order val="2"/>
          <c:tx>
            <c:strRef>
              <c:f>'predicting income'!$B$7</c:f>
              <c:strCache>
                <c:ptCount val="1"/>
                <c:pt idx="0">
                  <c:v>Somewhat difficult or very difficult</c:v>
                </c:pt>
              </c:strCache>
            </c:strRef>
          </c:tx>
          <c:spPr>
            <a:ln w="47625"/>
          </c:spPr>
          <c:marker>
            <c:symbol val="none"/>
          </c:marker>
          <c:cat>
            <c:strRef>
              <c:f>'predicting income'!$C$4:$I$4</c:f>
              <c:strCache>
                <c:ptCount val="7"/>
                <c:pt idx="0">
                  <c:v>Thriving</c:v>
                </c:pt>
                <c:pt idx="1">
                  <c:v>Focused</c:v>
                </c:pt>
                <c:pt idx="2">
                  <c:v>Stable</c:v>
                </c:pt>
                <c:pt idx="3">
                  <c:v>Striving</c:v>
                </c:pt>
                <c:pt idx="4">
                  <c:v>Tenuous</c:v>
                </c:pt>
                <c:pt idx="5">
                  <c:v>Unengaged</c:v>
                </c:pt>
                <c:pt idx="6">
                  <c:v>At Risk</c:v>
                </c:pt>
              </c:strCache>
            </c:strRef>
          </c:cat>
          <c:val>
            <c:numRef>
              <c:f>'predicting income'!$C$7:$I$7</c:f>
              <c:numCache>
                <c:formatCode>0%</c:formatCode>
                <c:ptCount val="7"/>
                <c:pt idx="0">
                  <c:v>0.01</c:v>
                </c:pt>
                <c:pt idx="1">
                  <c:v>0.03</c:v>
                </c:pt>
                <c:pt idx="2">
                  <c:v>0.01</c:v>
                </c:pt>
                <c:pt idx="3">
                  <c:v>0.07</c:v>
                </c:pt>
                <c:pt idx="4">
                  <c:v>0.15</c:v>
                </c:pt>
                <c:pt idx="5">
                  <c:v>0.15</c:v>
                </c:pt>
                <c:pt idx="6">
                  <c:v>0.25</c:v>
                </c:pt>
              </c:numCache>
            </c:numRef>
          </c:val>
          <c:smooth val="0"/>
        </c:ser>
        <c:dLbls>
          <c:showLegendKey val="0"/>
          <c:showVal val="0"/>
          <c:showCatName val="0"/>
          <c:showSerName val="0"/>
          <c:showPercent val="0"/>
          <c:showBubbleSize val="0"/>
        </c:dLbls>
        <c:smooth val="0"/>
        <c:axId val="-1775636048"/>
        <c:axId val="-1775503920"/>
      </c:lineChart>
      <c:catAx>
        <c:axId val="-1775636048"/>
        <c:scaling>
          <c:orientation val="minMax"/>
        </c:scaling>
        <c:delete val="0"/>
        <c:axPos val="b"/>
        <c:numFmt formatCode="General" sourceLinked="0"/>
        <c:majorTickMark val="out"/>
        <c:minorTickMark val="none"/>
        <c:tickLblPos val="nextTo"/>
        <c:crossAx val="-1775503920"/>
        <c:crosses val="autoZero"/>
        <c:auto val="1"/>
        <c:lblAlgn val="ctr"/>
        <c:lblOffset val="100"/>
        <c:noMultiLvlLbl val="0"/>
      </c:catAx>
      <c:valAx>
        <c:axId val="-1775503920"/>
        <c:scaling>
          <c:orientation val="minMax"/>
          <c:max val="1.0"/>
        </c:scaling>
        <c:delete val="0"/>
        <c:axPos val="l"/>
        <c:majorGridlines/>
        <c:numFmt formatCode="0%" sourceLinked="1"/>
        <c:majorTickMark val="out"/>
        <c:minorTickMark val="none"/>
        <c:tickLblPos val="nextTo"/>
        <c:crossAx val="-1775636048"/>
        <c:crosses val="autoZero"/>
        <c:crossBetween val="between"/>
      </c:valAx>
    </c:plotArea>
    <c:legend>
      <c:legendPos val="b"/>
      <c:layout>
        <c:manualLayout>
          <c:xMode val="edge"/>
          <c:yMode val="edge"/>
          <c:x val="0.0100404139823431"/>
          <c:y val="0.921256870744418"/>
          <c:w val="0.978025083512288"/>
          <c:h val="0.0485498925406063"/>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50968027354452"/>
          <c:y val="0.0478483554591908"/>
          <c:w val="0.896637318693034"/>
          <c:h val="0.700145626957921"/>
        </c:manualLayout>
      </c:layout>
      <c:barChart>
        <c:barDir val="col"/>
        <c:grouping val="stacked"/>
        <c:varyColors val="0"/>
        <c:ser>
          <c:idx val="0"/>
          <c:order val="0"/>
          <c:tx>
            <c:strRef>
              <c:f>'Figure J'!$B$3</c:f>
              <c:strCache>
                <c:ptCount val="1"/>
                <c:pt idx="0">
                  <c:v>Yes</c:v>
                </c:pt>
              </c:strCache>
            </c:strRef>
          </c:tx>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J'!$C$2:$I$2</c:f>
              <c:strCache>
                <c:ptCount val="7"/>
                <c:pt idx="0">
                  <c:v>Thriving</c:v>
                </c:pt>
                <c:pt idx="1">
                  <c:v>Focused</c:v>
                </c:pt>
                <c:pt idx="2">
                  <c:v>Stable</c:v>
                </c:pt>
                <c:pt idx="3">
                  <c:v>Striving</c:v>
                </c:pt>
                <c:pt idx="4">
                  <c:v>Tenuous</c:v>
                </c:pt>
                <c:pt idx="5">
                  <c:v>Unengaged</c:v>
                </c:pt>
                <c:pt idx="6">
                  <c:v>At Risk</c:v>
                </c:pt>
              </c:strCache>
            </c:strRef>
          </c:cat>
          <c:val>
            <c:numRef>
              <c:f>'Figure J'!$C$3:$I$3</c:f>
              <c:numCache>
                <c:formatCode>0%</c:formatCode>
                <c:ptCount val="7"/>
                <c:pt idx="0">
                  <c:v>0.45</c:v>
                </c:pt>
                <c:pt idx="1">
                  <c:v>0.549603209274578</c:v>
                </c:pt>
                <c:pt idx="2">
                  <c:v>0.55</c:v>
                </c:pt>
                <c:pt idx="3">
                  <c:v>0.73</c:v>
                </c:pt>
                <c:pt idx="4">
                  <c:v>0.37</c:v>
                </c:pt>
                <c:pt idx="5">
                  <c:v>0.34</c:v>
                </c:pt>
                <c:pt idx="6">
                  <c:v>0.46</c:v>
                </c:pt>
              </c:numCache>
            </c:numRef>
          </c:val>
        </c:ser>
        <c:ser>
          <c:idx val="1"/>
          <c:order val="1"/>
          <c:tx>
            <c:strRef>
              <c:f>'Figure J'!$B$4</c:f>
              <c:strCache>
                <c:ptCount val="1"/>
                <c:pt idx="0">
                  <c:v>No</c:v>
                </c:pt>
              </c:strCache>
            </c:strRef>
          </c:tx>
          <c:invertIfNegative val="0"/>
          <c:cat>
            <c:strRef>
              <c:f>'Figure J'!$C$2:$I$2</c:f>
              <c:strCache>
                <c:ptCount val="7"/>
                <c:pt idx="0">
                  <c:v>Thriving</c:v>
                </c:pt>
                <c:pt idx="1">
                  <c:v>Focused</c:v>
                </c:pt>
                <c:pt idx="2">
                  <c:v>Stable</c:v>
                </c:pt>
                <c:pt idx="3">
                  <c:v>Striving</c:v>
                </c:pt>
                <c:pt idx="4">
                  <c:v>Tenuous</c:v>
                </c:pt>
                <c:pt idx="5">
                  <c:v>Unengaged</c:v>
                </c:pt>
                <c:pt idx="6">
                  <c:v>At Risk</c:v>
                </c:pt>
              </c:strCache>
            </c:strRef>
          </c:cat>
          <c:val>
            <c:numRef>
              <c:f>'Figure J'!$C$4:$I$4</c:f>
              <c:numCache>
                <c:formatCode>0%</c:formatCode>
                <c:ptCount val="7"/>
                <c:pt idx="0">
                  <c:v>0.55</c:v>
                </c:pt>
                <c:pt idx="1">
                  <c:v>0.408960696720734</c:v>
                </c:pt>
                <c:pt idx="2">
                  <c:v>0.39</c:v>
                </c:pt>
                <c:pt idx="3">
                  <c:v>0.24</c:v>
                </c:pt>
                <c:pt idx="4">
                  <c:v>0.57</c:v>
                </c:pt>
                <c:pt idx="5">
                  <c:v>0.45</c:v>
                </c:pt>
                <c:pt idx="6">
                  <c:v>0.5</c:v>
                </c:pt>
              </c:numCache>
            </c:numRef>
          </c:val>
        </c:ser>
        <c:ser>
          <c:idx val="2"/>
          <c:order val="2"/>
          <c:tx>
            <c:strRef>
              <c:f>'Figure J'!$B$5</c:f>
              <c:strCache>
                <c:ptCount val="1"/>
                <c:pt idx="0">
                  <c:v>Don't know</c:v>
                </c:pt>
              </c:strCache>
            </c:strRef>
          </c:tx>
          <c:invertIfNegative val="0"/>
          <c:cat>
            <c:strRef>
              <c:f>'Figure J'!$C$2:$I$2</c:f>
              <c:strCache>
                <c:ptCount val="7"/>
                <c:pt idx="0">
                  <c:v>Thriving</c:v>
                </c:pt>
                <c:pt idx="1">
                  <c:v>Focused</c:v>
                </c:pt>
                <c:pt idx="2">
                  <c:v>Stable</c:v>
                </c:pt>
                <c:pt idx="3">
                  <c:v>Striving</c:v>
                </c:pt>
                <c:pt idx="4">
                  <c:v>Tenuous</c:v>
                </c:pt>
                <c:pt idx="5">
                  <c:v>Unengaged</c:v>
                </c:pt>
                <c:pt idx="6">
                  <c:v>At Risk</c:v>
                </c:pt>
              </c:strCache>
            </c:strRef>
          </c:cat>
          <c:val>
            <c:numRef>
              <c:f>'Figure J'!$C$5:$I$5</c:f>
              <c:numCache>
                <c:formatCode>0%</c:formatCode>
                <c:ptCount val="7"/>
                <c:pt idx="0">
                  <c:v>0.0</c:v>
                </c:pt>
                <c:pt idx="1">
                  <c:v>0.0363739706787296</c:v>
                </c:pt>
                <c:pt idx="2">
                  <c:v>0.05</c:v>
                </c:pt>
                <c:pt idx="3">
                  <c:v>0.03</c:v>
                </c:pt>
                <c:pt idx="4">
                  <c:v>0.05</c:v>
                </c:pt>
                <c:pt idx="5">
                  <c:v>0.2</c:v>
                </c:pt>
                <c:pt idx="6">
                  <c:v>0.03</c:v>
                </c:pt>
              </c:numCache>
            </c:numRef>
          </c:val>
        </c:ser>
        <c:ser>
          <c:idx val="3"/>
          <c:order val="3"/>
          <c:tx>
            <c:strRef>
              <c:f>'Figure J'!$B$6</c:f>
              <c:strCache>
                <c:ptCount val="1"/>
                <c:pt idx="0">
                  <c:v>Refused to answer</c:v>
                </c:pt>
              </c:strCache>
            </c:strRef>
          </c:tx>
          <c:invertIfNegative val="0"/>
          <c:cat>
            <c:strRef>
              <c:f>'Figure J'!$C$2:$I$2</c:f>
              <c:strCache>
                <c:ptCount val="7"/>
                <c:pt idx="0">
                  <c:v>Thriving</c:v>
                </c:pt>
                <c:pt idx="1">
                  <c:v>Focused</c:v>
                </c:pt>
                <c:pt idx="2">
                  <c:v>Stable</c:v>
                </c:pt>
                <c:pt idx="3">
                  <c:v>Striving</c:v>
                </c:pt>
                <c:pt idx="4">
                  <c:v>Tenuous</c:v>
                </c:pt>
                <c:pt idx="5">
                  <c:v>Unengaged</c:v>
                </c:pt>
                <c:pt idx="6">
                  <c:v>At Risk</c:v>
                </c:pt>
              </c:strCache>
            </c:strRef>
          </c:cat>
          <c:val>
            <c:numRef>
              <c:f>'Figure J'!$C$6:$I$6</c:f>
              <c:numCache>
                <c:formatCode>0%</c:formatCode>
                <c:ptCount val="7"/>
                <c:pt idx="0">
                  <c:v>0.0</c:v>
                </c:pt>
                <c:pt idx="1">
                  <c:v>0.0050621233259584</c:v>
                </c:pt>
                <c:pt idx="2">
                  <c:v>0.01</c:v>
                </c:pt>
                <c:pt idx="3" formatCode="General">
                  <c:v>0.0</c:v>
                </c:pt>
                <c:pt idx="4">
                  <c:v>0.01</c:v>
                </c:pt>
                <c:pt idx="5">
                  <c:v>0.01</c:v>
                </c:pt>
                <c:pt idx="6">
                  <c:v>0.01</c:v>
                </c:pt>
              </c:numCache>
            </c:numRef>
          </c:val>
        </c:ser>
        <c:dLbls>
          <c:showLegendKey val="0"/>
          <c:showVal val="0"/>
          <c:showCatName val="0"/>
          <c:showSerName val="0"/>
          <c:showPercent val="0"/>
          <c:showBubbleSize val="0"/>
        </c:dLbls>
        <c:gapWidth val="85"/>
        <c:overlap val="100"/>
        <c:axId val="-1776598560"/>
        <c:axId val="-1776595296"/>
      </c:barChart>
      <c:catAx>
        <c:axId val="-1776598560"/>
        <c:scaling>
          <c:orientation val="minMax"/>
        </c:scaling>
        <c:delete val="0"/>
        <c:axPos val="b"/>
        <c:numFmt formatCode="General" sourceLinked="0"/>
        <c:majorTickMark val="none"/>
        <c:minorTickMark val="none"/>
        <c:tickLblPos val="nextTo"/>
        <c:crossAx val="-1776595296"/>
        <c:crosses val="autoZero"/>
        <c:auto val="1"/>
        <c:lblAlgn val="ctr"/>
        <c:lblOffset val="100"/>
        <c:noMultiLvlLbl val="0"/>
      </c:catAx>
      <c:valAx>
        <c:axId val="-1776595296"/>
        <c:scaling>
          <c:orientation val="minMax"/>
          <c:max val="1.0"/>
        </c:scaling>
        <c:delete val="0"/>
        <c:axPos val="l"/>
        <c:majorGridlines/>
        <c:numFmt formatCode="0%" sourceLinked="1"/>
        <c:majorTickMark val="none"/>
        <c:minorTickMark val="none"/>
        <c:tickLblPos val="nextTo"/>
        <c:crossAx val="-1776598560"/>
        <c:crosses val="autoZero"/>
        <c:crossBetween val="between"/>
      </c:valAx>
    </c:plotArea>
    <c:legend>
      <c:legendPos val="b"/>
      <c:layout>
        <c:manualLayout>
          <c:xMode val="edge"/>
          <c:yMode val="edge"/>
          <c:x val="0.279480495289165"/>
          <c:y val="0.88414890733767"/>
          <c:w val="0.460086539182602"/>
          <c:h val="0.0574246767541154"/>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31277098649962"/>
          <c:y val="0.0473357918867737"/>
          <c:w val="0.881630085301837"/>
          <c:h val="0.707320730478311"/>
        </c:manualLayout>
      </c:layout>
      <c:barChart>
        <c:barDir val="col"/>
        <c:grouping val="stacked"/>
        <c:varyColors val="0"/>
        <c:ser>
          <c:idx val="0"/>
          <c:order val="0"/>
          <c:tx>
            <c:strRef>
              <c:f>'Figure H'!$B$2</c:f>
              <c:strCache>
                <c:ptCount val="1"/>
                <c:pt idx="0">
                  <c:v>Save with a plan</c:v>
                </c:pt>
              </c:strCache>
            </c:strRef>
          </c:tx>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H'!$C$1:$I$1</c:f>
              <c:strCache>
                <c:ptCount val="7"/>
                <c:pt idx="0">
                  <c:v>Thriving</c:v>
                </c:pt>
                <c:pt idx="1">
                  <c:v>Focused</c:v>
                </c:pt>
                <c:pt idx="2">
                  <c:v>Stable</c:v>
                </c:pt>
                <c:pt idx="3">
                  <c:v>Striving</c:v>
                </c:pt>
                <c:pt idx="4">
                  <c:v>Tenuous</c:v>
                </c:pt>
                <c:pt idx="5">
                  <c:v>Unengaged</c:v>
                </c:pt>
                <c:pt idx="6">
                  <c:v>At Risk</c:v>
                </c:pt>
              </c:strCache>
            </c:strRef>
          </c:cat>
          <c:val>
            <c:numRef>
              <c:f>'Figure H'!$C$2:$I$2</c:f>
              <c:numCache>
                <c:formatCode>0%</c:formatCode>
                <c:ptCount val="7"/>
                <c:pt idx="0">
                  <c:v>0.71</c:v>
                </c:pt>
                <c:pt idx="1">
                  <c:v>0.7</c:v>
                </c:pt>
                <c:pt idx="2">
                  <c:v>0.56</c:v>
                </c:pt>
                <c:pt idx="3">
                  <c:v>0.354363132733538</c:v>
                </c:pt>
                <c:pt idx="4">
                  <c:v>0.2</c:v>
                </c:pt>
                <c:pt idx="5">
                  <c:v>0.223755159362991</c:v>
                </c:pt>
                <c:pt idx="6">
                  <c:v>0.0150555525917902</c:v>
                </c:pt>
              </c:numCache>
            </c:numRef>
          </c:val>
        </c:ser>
        <c:ser>
          <c:idx val="1"/>
          <c:order val="1"/>
          <c:tx>
            <c:strRef>
              <c:f>'Figure H'!$B$3</c:f>
              <c:strCache>
                <c:ptCount val="1"/>
                <c:pt idx="0">
                  <c:v>Save whatever is left over at the end of the month</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'Figure H'!$C$1:$I$1</c:f>
              <c:strCache>
                <c:ptCount val="7"/>
                <c:pt idx="0">
                  <c:v>Thriving</c:v>
                </c:pt>
                <c:pt idx="1">
                  <c:v>Focused</c:v>
                </c:pt>
                <c:pt idx="2">
                  <c:v>Stable</c:v>
                </c:pt>
                <c:pt idx="3">
                  <c:v>Striving</c:v>
                </c:pt>
                <c:pt idx="4">
                  <c:v>Tenuous</c:v>
                </c:pt>
                <c:pt idx="5">
                  <c:v>Unengaged</c:v>
                </c:pt>
                <c:pt idx="6">
                  <c:v>At Risk</c:v>
                </c:pt>
              </c:strCache>
            </c:strRef>
          </c:cat>
          <c:val>
            <c:numRef>
              <c:f>'Figure H'!$C$3:$I$3</c:f>
              <c:numCache>
                <c:formatCode>0%</c:formatCode>
                <c:ptCount val="7"/>
                <c:pt idx="0">
                  <c:v>0.26</c:v>
                </c:pt>
                <c:pt idx="1">
                  <c:v>0.28</c:v>
                </c:pt>
                <c:pt idx="2">
                  <c:v>0.38</c:v>
                </c:pt>
                <c:pt idx="3">
                  <c:v>0.498166009911208</c:v>
                </c:pt>
                <c:pt idx="4">
                  <c:v>0.46</c:v>
                </c:pt>
                <c:pt idx="5">
                  <c:v>0.350077418978729</c:v>
                </c:pt>
                <c:pt idx="6">
                  <c:v>0.239992846445969</c:v>
                </c:pt>
              </c:numCache>
            </c:numRef>
          </c:val>
        </c:ser>
        <c:ser>
          <c:idx val="2"/>
          <c:order val="2"/>
          <c:tx>
            <c:strRef>
              <c:f>'Figure H'!$B$4</c:f>
              <c:strCache>
                <c:ptCount val="1"/>
                <c:pt idx="0">
                  <c:v>Don't save</c:v>
                </c:pt>
              </c:strCache>
            </c:strRef>
          </c:tx>
          <c:invertIfNegative val="0"/>
          <c:dLbls>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'Figure H'!$C$1:$I$1</c:f>
              <c:strCache>
                <c:ptCount val="7"/>
                <c:pt idx="0">
                  <c:v>Thriving</c:v>
                </c:pt>
                <c:pt idx="1">
                  <c:v>Focused</c:v>
                </c:pt>
                <c:pt idx="2">
                  <c:v>Stable</c:v>
                </c:pt>
                <c:pt idx="3">
                  <c:v>Striving</c:v>
                </c:pt>
                <c:pt idx="4">
                  <c:v>Tenuous</c:v>
                </c:pt>
                <c:pt idx="5">
                  <c:v>Unengaged</c:v>
                </c:pt>
                <c:pt idx="6">
                  <c:v>At Risk</c:v>
                </c:pt>
              </c:strCache>
            </c:strRef>
          </c:cat>
          <c:val>
            <c:numRef>
              <c:f>'Figure H'!$C$4:$I$4</c:f>
              <c:numCache>
                <c:formatCode>0%</c:formatCode>
                <c:ptCount val="7"/>
                <c:pt idx="0">
                  <c:v>0.02</c:v>
                </c:pt>
                <c:pt idx="1">
                  <c:v>0.02</c:v>
                </c:pt>
                <c:pt idx="2">
                  <c:v>0.05</c:v>
                </c:pt>
                <c:pt idx="3">
                  <c:v>0.144217793682572</c:v>
                </c:pt>
                <c:pt idx="4">
                  <c:v>0.33</c:v>
                </c:pt>
                <c:pt idx="5">
                  <c:v>0.381697689862627</c:v>
                </c:pt>
                <c:pt idx="6">
                  <c:v>0.735007305493898</c:v>
                </c:pt>
              </c:numCache>
            </c:numRef>
          </c:val>
        </c:ser>
        <c:ser>
          <c:idx val="3"/>
          <c:order val="3"/>
          <c:tx>
            <c:strRef>
              <c:f>'Figure H'!$B$5</c:f>
              <c:strCache>
                <c:ptCount val="1"/>
                <c:pt idx="0">
                  <c:v>Refused to answer</c:v>
                </c:pt>
              </c:strCache>
            </c:strRef>
          </c:tx>
          <c:spPr>
            <a:solidFill>
              <a:schemeClr val="bg1">
                <a:lumMod val="75000"/>
              </a:schemeClr>
            </a:solidFill>
          </c:spPr>
          <c:invertIfNegative val="0"/>
          <c:cat>
            <c:strRef>
              <c:f>'Figure H'!$C$1:$I$1</c:f>
              <c:strCache>
                <c:ptCount val="7"/>
                <c:pt idx="0">
                  <c:v>Thriving</c:v>
                </c:pt>
                <c:pt idx="1">
                  <c:v>Focused</c:v>
                </c:pt>
                <c:pt idx="2">
                  <c:v>Stable</c:v>
                </c:pt>
                <c:pt idx="3">
                  <c:v>Striving</c:v>
                </c:pt>
                <c:pt idx="4">
                  <c:v>Tenuous</c:v>
                </c:pt>
                <c:pt idx="5">
                  <c:v>Unengaged</c:v>
                </c:pt>
                <c:pt idx="6">
                  <c:v>At Risk</c:v>
                </c:pt>
              </c:strCache>
            </c:strRef>
          </c:cat>
          <c:val>
            <c:numRef>
              <c:f>'Figure H'!$C$5:$I$5</c:f>
              <c:numCache>
                <c:formatCode>0%</c:formatCode>
                <c:ptCount val="7"/>
                <c:pt idx="0">
                  <c:v>0.01</c:v>
                </c:pt>
                <c:pt idx="1">
                  <c:v>0.0</c:v>
                </c:pt>
                <c:pt idx="2">
                  <c:v>0.01</c:v>
                </c:pt>
                <c:pt idx="3">
                  <c:v>0.0032530636726816</c:v>
                </c:pt>
                <c:pt idx="4">
                  <c:v>0.01</c:v>
                </c:pt>
                <c:pt idx="5">
                  <c:v>0.0444697317956533</c:v>
                </c:pt>
                <c:pt idx="6">
                  <c:v>0.0099442954683428</c:v>
                </c:pt>
              </c:numCache>
            </c:numRef>
          </c:val>
        </c:ser>
        <c:dLbls>
          <c:showLegendKey val="0"/>
          <c:showVal val="0"/>
          <c:showCatName val="0"/>
          <c:showSerName val="0"/>
          <c:showPercent val="0"/>
          <c:showBubbleSize val="0"/>
        </c:dLbls>
        <c:gapWidth val="85"/>
        <c:overlap val="100"/>
        <c:axId val="-1863491392"/>
        <c:axId val="-1863488128"/>
      </c:barChart>
      <c:catAx>
        <c:axId val="-1863491392"/>
        <c:scaling>
          <c:orientation val="minMax"/>
        </c:scaling>
        <c:delete val="0"/>
        <c:axPos val="b"/>
        <c:numFmt formatCode="General" sourceLinked="0"/>
        <c:majorTickMark val="none"/>
        <c:minorTickMark val="none"/>
        <c:tickLblPos val="nextTo"/>
        <c:crossAx val="-1863488128"/>
        <c:crosses val="autoZero"/>
        <c:auto val="1"/>
        <c:lblAlgn val="ctr"/>
        <c:lblOffset val="100"/>
        <c:noMultiLvlLbl val="0"/>
      </c:catAx>
      <c:valAx>
        <c:axId val="-1863488128"/>
        <c:scaling>
          <c:orientation val="minMax"/>
          <c:max val="1.0"/>
        </c:scaling>
        <c:delete val="0"/>
        <c:axPos val="l"/>
        <c:majorGridlines/>
        <c:numFmt formatCode="0%" sourceLinked="1"/>
        <c:majorTickMark val="none"/>
        <c:minorTickMark val="none"/>
        <c:tickLblPos val="nextTo"/>
        <c:crossAx val="-1863491392"/>
        <c:crosses val="autoZero"/>
        <c:crossBetween val="between"/>
      </c:valAx>
    </c:plotArea>
    <c:legend>
      <c:legendPos val="b"/>
      <c:layout>
        <c:manualLayout>
          <c:xMode val="edge"/>
          <c:yMode val="edge"/>
          <c:x val="0.0194629265091863"/>
          <c:y val="0.916085362747378"/>
          <c:w val="0.958990649606299"/>
          <c:h val="0.0670370001218202"/>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55367250950936"/>
          <c:y val="0.0614709492248721"/>
          <c:w val="0.886827743644163"/>
          <c:h val="0.703746860779093"/>
        </c:manualLayout>
      </c:layout>
      <c:barChart>
        <c:barDir val="col"/>
        <c:grouping val="stacked"/>
        <c:varyColors val="0"/>
        <c:ser>
          <c:idx val="0"/>
          <c:order val="0"/>
          <c:tx>
            <c:strRef>
              <c:f>DTI!$B$6</c:f>
              <c:strCache>
                <c:ptCount val="1"/>
                <c:pt idx="0">
                  <c:v>0%</c:v>
                </c:pt>
              </c:strCache>
            </c:strRef>
          </c:tx>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DTI!$C$5:$I$5</c:f>
              <c:strCache>
                <c:ptCount val="7"/>
                <c:pt idx="0">
                  <c:v>Thriving</c:v>
                </c:pt>
                <c:pt idx="1">
                  <c:v>Focused</c:v>
                </c:pt>
                <c:pt idx="2">
                  <c:v>Stable</c:v>
                </c:pt>
                <c:pt idx="3">
                  <c:v>Striving</c:v>
                </c:pt>
                <c:pt idx="4">
                  <c:v>Tenuous</c:v>
                </c:pt>
                <c:pt idx="5">
                  <c:v>Unengaged</c:v>
                </c:pt>
                <c:pt idx="6">
                  <c:v>At Risk</c:v>
                </c:pt>
              </c:strCache>
            </c:strRef>
          </c:cat>
          <c:val>
            <c:numRef>
              <c:f>DTI!$C$6:$I$6</c:f>
              <c:numCache>
                <c:formatCode>0%</c:formatCode>
                <c:ptCount val="7"/>
                <c:pt idx="0">
                  <c:v>0.642699358980326</c:v>
                </c:pt>
                <c:pt idx="1">
                  <c:v>0.196693394963431</c:v>
                </c:pt>
                <c:pt idx="2">
                  <c:v>0.314829518976083</c:v>
                </c:pt>
                <c:pt idx="3">
                  <c:v>0.0590931200129684</c:v>
                </c:pt>
                <c:pt idx="4">
                  <c:v>0.0421815405267558</c:v>
                </c:pt>
                <c:pt idx="5">
                  <c:v>0.195948506282544</c:v>
                </c:pt>
                <c:pt idx="6">
                  <c:v>0.0289479210912118</c:v>
                </c:pt>
              </c:numCache>
            </c:numRef>
          </c:val>
        </c:ser>
        <c:ser>
          <c:idx val="1"/>
          <c:order val="1"/>
          <c:tx>
            <c:strRef>
              <c:f>DTI!$B$7</c:f>
              <c:strCache>
                <c:ptCount val="1"/>
                <c:pt idx="0">
                  <c:v>0.1 - 9.99%</c:v>
                </c:pt>
              </c:strCache>
            </c:strRef>
          </c:tx>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DTI!$C$5:$I$5</c:f>
              <c:strCache>
                <c:ptCount val="7"/>
                <c:pt idx="0">
                  <c:v>Thriving</c:v>
                </c:pt>
                <c:pt idx="1">
                  <c:v>Focused</c:v>
                </c:pt>
                <c:pt idx="2">
                  <c:v>Stable</c:v>
                </c:pt>
                <c:pt idx="3">
                  <c:v>Striving</c:v>
                </c:pt>
                <c:pt idx="4">
                  <c:v>Tenuous</c:v>
                </c:pt>
                <c:pt idx="5">
                  <c:v>Unengaged</c:v>
                </c:pt>
                <c:pt idx="6">
                  <c:v>At Risk</c:v>
                </c:pt>
              </c:strCache>
            </c:strRef>
          </c:cat>
          <c:val>
            <c:numRef>
              <c:f>DTI!$C$7:$I$7</c:f>
              <c:numCache>
                <c:formatCode>0%</c:formatCode>
                <c:ptCount val="7"/>
                <c:pt idx="0">
                  <c:v>0.277915807547698</c:v>
                </c:pt>
                <c:pt idx="1">
                  <c:v>0.348278162182983</c:v>
                </c:pt>
                <c:pt idx="2">
                  <c:v>0.314450994107008</c:v>
                </c:pt>
                <c:pt idx="3">
                  <c:v>0.230427633595766</c:v>
                </c:pt>
                <c:pt idx="4">
                  <c:v>0.139740646495087</c:v>
                </c:pt>
                <c:pt idx="5">
                  <c:v>0.149884301734895</c:v>
                </c:pt>
                <c:pt idx="6">
                  <c:v>0.0954852025200858</c:v>
                </c:pt>
              </c:numCache>
            </c:numRef>
          </c:val>
        </c:ser>
        <c:ser>
          <c:idx val="2"/>
          <c:order val="2"/>
          <c:tx>
            <c:strRef>
              <c:f>DTI!$B$8</c:f>
              <c:strCache>
                <c:ptCount val="1"/>
                <c:pt idx="0">
                  <c:v>10% - 39.99%</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DTI!$C$5:$I$5</c:f>
              <c:strCache>
                <c:ptCount val="7"/>
                <c:pt idx="0">
                  <c:v>Thriving</c:v>
                </c:pt>
                <c:pt idx="1">
                  <c:v>Focused</c:v>
                </c:pt>
                <c:pt idx="2">
                  <c:v>Stable</c:v>
                </c:pt>
                <c:pt idx="3">
                  <c:v>Striving</c:v>
                </c:pt>
                <c:pt idx="4">
                  <c:v>Tenuous</c:v>
                </c:pt>
                <c:pt idx="5">
                  <c:v>Unengaged</c:v>
                </c:pt>
                <c:pt idx="6">
                  <c:v>At Risk</c:v>
                </c:pt>
              </c:strCache>
            </c:strRef>
          </c:cat>
          <c:val>
            <c:numRef>
              <c:f>DTI!$C$8:$I$8</c:f>
              <c:numCache>
                <c:formatCode>0%</c:formatCode>
                <c:ptCount val="7"/>
                <c:pt idx="0">
                  <c:v>0.0574219547658422</c:v>
                </c:pt>
                <c:pt idx="1">
                  <c:v>0.28622388823908</c:v>
                </c:pt>
                <c:pt idx="2">
                  <c:v>0.230999934399246</c:v>
                </c:pt>
                <c:pt idx="3">
                  <c:v>0.311029969564383</c:v>
                </c:pt>
                <c:pt idx="4">
                  <c:v>0.347274476994983</c:v>
                </c:pt>
                <c:pt idx="5">
                  <c:v>0.326605719487283</c:v>
                </c:pt>
                <c:pt idx="6">
                  <c:v>0.240810508026139</c:v>
                </c:pt>
              </c:numCache>
            </c:numRef>
          </c:val>
        </c:ser>
        <c:ser>
          <c:idx val="3"/>
          <c:order val="3"/>
          <c:tx>
            <c:strRef>
              <c:f>DTI!$B$9</c:f>
              <c:strCache>
                <c:ptCount val="1"/>
                <c:pt idx="0">
                  <c:v>40% or more</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DTI!$C$5:$I$5</c:f>
              <c:strCache>
                <c:ptCount val="7"/>
                <c:pt idx="0">
                  <c:v>Thriving</c:v>
                </c:pt>
                <c:pt idx="1">
                  <c:v>Focused</c:v>
                </c:pt>
                <c:pt idx="2">
                  <c:v>Stable</c:v>
                </c:pt>
                <c:pt idx="3">
                  <c:v>Striving</c:v>
                </c:pt>
                <c:pt idx="4">
                  <c:v>Tenuous</c:v>
                </c:pt>
                <c:pt idx="5">
                  <c:v>Unengaged</c:v>
                </c:pt>
                <c:pt idx="6">
                  <c:v>At Risk</c:v>
                </c:pt>
              </c:strCache>
            </c:strRef>
          </c:cat>
          <c:val>
            <c:numRef>
              <c:f>DTI!$C$9:$I$9</c:f>
              <c:numCache>
                <c:formatCode>0%</c:formatCode>
                <c:ptCount val="7"/>
                <c:pt idx="0">
                  <c:v>0.0219628787061338</c:v>
                </c:pt>
                <c:pt idx="1">
                  <c:v>0.168804554614507</c:v>
                </c:pt>
                <c:pt idx="2">
                  <c:v>0.139719552517663</c:v>
                </c:pt>
                <c:pt idx="3">
                  <c:v>0.399449276826882</c:v>
                </c:pt>
                <c:pt idx="4">
                  <c:v>0.470803335983174</c:v>
                </c:pt>
                <c:pt idx="5">
                  <c:v>0.32756147249528</c:v>
                </c:pt>
                <c:pt idx="6">
                  <c:v>0.634756368362562</c:v>
                </c:pt>
              </c:numCache>
            </c:numRef>
          </c:val>
        </c:ser>
        <c:dLbls>
          <c:dLblPos val="ctr"/>
          <c:showLegendKey val="0"/>
          <c:showVal val="1"/>
          <c:showCatName val="0"/>
          <c:showSerName val="0"/>
          <c:showPercent val="0"/>
          <c:showBubbleSize val="0"/>
        </c:dLbls>
        <c:gapWidth val="85"/>
        <c:overlap val="100"/>
        <c:axId val="-1776518288"/>
        <c:axId val="-1776515536"/>
      </c:barChart>
      <c:catAx>
        <c:axId val="-1776518288"/>
        <c:scaling>
          <c:orientation val="minMax"/>
        </c:scaling>
        <c:delete val="0"/>
        <c:axPos val="b"/>
        <c:numFmt formatCode="General" sourceLinked="0"/>
        <c:majorTickMark val="none"/>
        <c:minorTickMark val="none"/>
        <c:tickLblPos val="nextTo"/>
        <c:crossAx val="-1776515536"/>
        <c:crosses val="autoZero"/>
        <c:auto val="1"/>
        <c:lblAlgn val="ctr"/>
        <c:lblOffset val="100"/>
        <c:noMultiLvlLbl val="0"/>
      </c:catAx>
      <c:valAx>
        <c:axId val="-1776515536"/>
        <c:scaling>
          <c:orientation val="minMax"/>
          <c:max val="1.0"/>
        </c:scaling>
        <c:delete val="0"/>
        <c:axPos val="l"/>
        <c:majorGridlines/>
        <c:numFmt formatCode="0%" sourceLinked="1"/>
        <c:majorTickMark val="none"/>
        <c:minorTickMark val="none"/>
        <c:tickLblPos val="nextTo"/>
        <c:spPr>
          <a:ln w="9525">
            <a:noFill/>
          </a:ln>
        </c:spPr>
        <c:crossAx val="-1776518288"/>
        <c:crosses val="autoZero"/>
        <c:crossBetween val="between"/>
      </c:valAx>
    </c:plotArea>
    <c:legend>
      <c:legendPos val="b"/>
      <c:layout>
        <c:manualLayout>
          <c:xMode val="edge"/>
          <c:yMode val="edge"/>
          <c:x val="0.218375874023675"/>
          <c:y val="0.933314353595293"/>
          <c:w val="0.564821172551619"/>
          <c:h val="0.051589028047218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507399448743"/>
          <c:y val="0.0630787037037037"/>
          <c:w val="0.85251135550205"/>
          <c:h val="0.535015857392826"/>
        </c:manualLayout>
      </c:layout>
      <c:lineChart>
        <c:grouping val="standard"/>
        <c:varyColors val="0"/>
        <c:ser>
          <c:idx val="0"/>
          <c:order val="0"/>
          <c:tx>
            <c:strRef>
              <c:f>'Figure E'!$B$3</c:f>
              <c:strCache>
                <c:ptCount val="1"/>
                <c:pt idx="0">
                  <c:v>I seldom or never juggle bill payments</c:v>
                </c:pt>
              </c:strCache>
            </c:strRef>
          </c:tx>
          <c:marker>
            <c:symbol val="none"/>
          </c:marker>
          <c:cat>
            <c:strRef>
              <c:f>'Figure E'!$C$2:$I$2</c:f>
              <c:strCache>
                <c:ptCount val="7"/>
                <c:pt idx="0">
                  <c:v>Thriving</c:v>
                </c:pt>
                <c:pt idx="1">
                  <c:v>Focused</c:v>
                </c:pt>
                <c:pt idx="2">
                  <c:v>Stable</c:v>
                </c:pt>
                <c:pt idx="3">
                  <c:v>Striving</c:v>
                </c:pt>
                <c:pt idx="4">
                  <c:v>Tenuous</c:v>
                </c:pt>
                <c:pt idx="5">
                  <c:v>Unengaged</c:v>
                </c:pt>
                <c:pt idx="6">
                  <c:v>At Risk</c:v>
                </c:pt>
              </c:strCache>
            </c:strRef>
          </c:cat>
          <c:val>
            <c:numRef>
              <c:f>'Figure E'!$C$3:$I$3</c:f>
              <c:numCache>
                <c:formatCode>0%</c:formatCode>
                <c:ptCount val="7"/>
                <c:pt idx="0">
                  <c:v>0.99</c:v>
                </c:pt>
                <c:pt idx="1">
                  <c:v>0.89</c:v>
                </c:pt>
                <c:pt idx="2">
                  <c:v>0.94</c:v>
                </c:pt>
                <c:pt idx="3">
                  <c:v>0.53</c:v>
                </c:pt>
                <c:pt idx="4">
                  <c:v>0.45</c:v>
                </c:pt>
                <c:pt idx="5">
                  <c:v>0.55</c:v>
                </c:pt>
                <c:pt idx="6">
                  <c:v>0.13</c:v>
                </c:pt>
              </c:numCache>
            </c:numRef>
          </c:val>
          <c:smooth val="0"/>
        </c:ser>
        <c:ser>
          <c:idx val="1"/>
          <c:order val="1"/>
          <c:tx>
            <c:strRef>
              <c:f>'Figure E'!$B$4</c:f>
              <c:strCache>
                <c:ptCount val="1"/>
                <c:pt idx="0">
                  <c:v>My household never runs out of money before the end of the month</c:v>
                </c:pt>
              </c:strCache>
            </c:strRef>
          </c:tx>
          <c:marker>
            <c:symbol val="none"/>
          </c:marker>
          <c:cat>
            <c:strRef>
              <c:f>'Figure E'!$C$2:$I$2</c:f>
              <c:strCache>
                <c:ptCount val="7"/>
                <c:pt idx="0">
                  <c:v>Thriving</c:v>
                </c:pt>
                <c:pt idx="1">
                  <c:v>Focused</c:v>
                </c:pt>
                <c:pt idx="2">
                  <c:v>Stable</c:v>
                </c:pt>
                <c:pt idx="3">
                  <c:v>Striving</c:v>
                </c:pt>
                <c:pt idx="4">
                  <c:v>Tenuous</c:v>
                </c:pt>
                <c:pt idx="5">
                  <c:v>Unengaged</c:v>
                </c:pt>
                <c:pt idx="6">
                  <c:v>At Risk</c:v>
                </c:pt>
              </c:strCache>
            </c:strRef>
          </c:cat>
          <c:val>
            <c:numRef>
              <c:f>'Figure E'!$C$4:$I$4</c:f>
              <c:numCache>
                <c:formatCode>0%</c:formatCode>
                <c:ptCount val="7"/>
                <c:pt idx="0">
                  <c:v>0.99</c:v>
                </c:pt>
                <c:pt idx="1">
                  <c:v>0.87</c:v>
                </c:pt>
                <c:pt idx="2">
                  <c:v>0.93</c:v>
                </c:pt>
                <c:pt idx="3">
                  <c:v>0.42</c:v>
                </c:pt>
                <c:pt idx="4">
                  <c:v>0.36</c:v>
                </c:pt>
                <c:pt idx="5">
                  <c:v>0.36</c:v>
                </c:pt>
                <c:pt idx="6">
                  <c:v>0.06</c:v>
                </c:pt>
              </c:numCache>
            </c:numRef>
          </c:val>
          <c:smooth val="0"/>
        </c:ser>
        <c:ser>
          <c:idx val="2"/>
          <c:order val="2"/>
          <c:tx>
            <c:strRef>
              <c:f>'Figure E'!$B$5</c:f>
              <c:strCache>
                <c:ptCount val="1"/>
                <c:pt idx="0">
                  <c:v>I do not always find myself living paycheck to paycheck</c:v>
                </c:pt>
              </c:strCache>
            </c:strRef>
          </c:tx>
          <c:marker>
            <c:symbol val="none"/>
          </c:marker>
          <c:cat>
            <c:strRef>
              <c:f>'Figure E'!$C$2:$I$2</c:f>
              <c:strCache>
                <c:ptCount val="7"/>
                <c:pt idx="0">
                  <c:v>Thriving</c:v>
                </c:pt>
                <c:pt idx="1">
                  <c:v>Focused</c:v>
                </c:pt>
                <c:pt idx="2">
                  <c:v>Stable</c:v>
                </c:pt>
                <c:pt idx="3">
                  <c:v>Striving</c:v>
                </c:pt>
                <c:pt idx="4">
                  <c:v>Tenuous</c:v>
                </c:pt>
                <c:pt idx="5">
                  <c:v>Unengaged</c:v>
                </c:pt>
                <c:pt idx="6">
                  <c:v>At Risk</c:v>
                </c:pt>
              </c:strCache>
            </c:strRef>
          </c:cat>
          <c:val>
            <c:numRef>
              <c:f>'Figure E'!$C$5:$I$5</c:f>
              <c:numCache>
                <c:formatCode>0%</c:formatCode>
                <c:ptCount val="7"/>
                <c:pt idx="0">
                  <c:v>0.99</c:v>
                </c:pt>
                <c:pt idx="1">
                  <c:v>0.73</c:v>
                </c:pt>
                <c:pt idx="2">
                  <c:v>0.7</c:v>
                </c:pt>
                <c:pt idx="3">
                  <c:v>0.19</c:v>
                </c:pt>
                <c:pt idx="4">
                  <c:v>0.1</c:v>
                </c:pt>
                <c:pt idx="5">
                  <c:v>0.14</c:v>
                </c:pt>
                <c:pt idx="6">
                  <c:v>0.01</c:v>
                </c:pt>
              </c:numCache>
            </c:numRef>
          </c:val>
          <c:smooth val="0"/>
        </c:ser>
        <c:ser>
          <c:idx val="3"/>
          <c:order val="3"/>
          <c:tx>
            <c:strRef>
              <c:f>'Figure E'!$B$6</c:f>
              <c:strCache>
                <c:ptCount val="1"/>
                <c:pt idx="0">
                  <c:v>My household keeps up with all bills and payments without any difficulties</c:v>
                </c:pt>
              </c:strCache>
            </c:strRef>
          </c:tx>
          <c:marker>
            <c:symbol val="none"/>
          </c:marker>
          <c:cat>
            <c:strRef>
              <c:f>'Figure E'!$C$2:$I$2</c:f>
              <c:strCache>
                <c:ptCount val="7"/>
                <c:pt idx="0">
                  <c:v>Thriving</c:v>
                </c:pt>
                <c:pt idx="1">
                  <c:v>Focused</c:v>
                </c:pt>
                <c:pt idx="2">
                  <c:v>Stable</c:v>
                </c:pt>
                <c:pt idx="3">
                  <c:v>Striving</c:v>
                </c:pt>
                <c:pt idx="4">
                  <c:v>Tenuous</c:v>
                </c:pt>
                <c:pt idx="5">
                  <c:v>Unengaged</c:v>
                </c:pt>
                <c:pt idx="6">
                  <c:v>At Risk</c:v>
                </c:pt>
              </c:strCache>
            </c:strRef>
          </c:cat>
          <c:val>
            <c:numRef>
              <c:f>'Figure E'!$C$6:$I$6</c:f>
              <c:numCache>
                <c:formatCode>0%</c:formatCode>
                <c:ptCount val="7"/>
                <c:pt idx="0">
                  <c:v>0.98</c:v>
                </c:pt>
                <c:pt idx="1">
                  <c:v>0.79</c:v>
                </c:pt>
                <c:pt idx="2">
                  <c:v>0.87</c:v>
                </c:pt>
                <c:pt idx="3">
                  <c:v>0.34</c:v>
                </c:pt>
                <c:pt idx="4">
                  <c:v>0.23</c:v>
                </c:pt>
                <c:pt idx="5">
                  <c:v>0.36</c:v>
                </c:pt>
                <c:pt idx="6">
                  <c:v>0.03</c:v>
                </c:pt>
              </c:numCache>
            </c:numRef>
          </c:val>
          <c:smooth val="0"/>
        </c:ser>
        <c:ser>
          <c:idx val="4"/>
          <c:order val="4"/>
          <c:tx>
            <c:strRef>
              <c:f>'Figure E'!$B$7</c:f>
              <c:strCache>
                <c:ptCount val="1"/>
                <c:pt idx="0">
                  <c:v>I am confident I can meet my short-term saving goals</c:v>
                </c:pt>
              </c:strCache>
            </c:strRef>
          </c:tx>
          <c:marker>
            <c:symbol val="none"/>
          </c:marker>
          <c:cat>
            <c:strRef>
              <c:f>'Figure E'!$C$2:$I$2</c:f>
              <c:strCache>
                <c:ptCount val="7"/>
                <c:pt idx="0">
                  <c:v>Thriving</c:v>
                </c:pt>
                <c:pt idx="1">
                  <c:v>Focused</c:v>
                </c:pt>
                <c:pt idx="2">
                  <c:v>Stable</c:v>
                </c:pt>
                <c:pt idx="3">
                  <c:v>Striving</c:v>
                </c:pt>
                <c:pt idx="4">
                  <c:v>Tenuous</c:v>
                </c:pt>
                <c:pt idx="5">
                  <c:v>Unengaged</c:v>
                </c:pt>
                <c:pt idx="6">
                  <c:v>At Risk</c:v>
                </c:pt>
              </c:strCache>
            </c:strRef>
          </c:cat>
          <c:val>
            <c:numRef>
              <c:f>'Figure E'!$C$7:$I$7</c:f>
              <c:numCache>
                <c:formatCode>0%</c:formatCode>
                <c:ptCount val="7"/>
                <c:pt idx="0">
                  <c:v>0.92</c:v>
                </c:pt>
                <c:pt idx="1">
                  <c:v>0.72</c:v>
                </c:pt>
                <c:pt idx="2">
                  <c:v>0.72</c:v>
                </c:pt>
                <c:pt idx="3">
                  <c:v>0.51</c:v>
                </c:pt>
                <c:pt idx="4">
                  <c:v>0.36</c:v>
                </c:pt>
                <c:pt idx="5">
                  <c:v>0.26</c:v>
                </c:pt>
                <c:pt idx="6">
                  <c:v>0.14</c:v>
                </c:pt>
              </c:numCache>
            </c:numRef>
          </c:val>
          <c:smooth val="0"/>
        </c:ser>
        <c:dLbls>
          <c:showLegendKey val="0"/>
          <c:showVal val="0"/>
          <c:showCatName val="0"/>
          <c:showSerName val="0"/>
          <c:showPercent val="0"/>
          <c:showBubbleSize val="0"/>
        </c:dLbls>
        <c:smooth val="0"/>
        <c:axId val="-1828363072"/>
        <c:axId val="-1828360320"/>
      </c:lineChart>
      <c:catAx>
        <c:axId val="-1828363072"/>
        <c:scaling>
          <c:orientation val="minMax"/>
        </c:scaling>
        <c:delete val="0"/>
        <c:axPos val="b"/>
        <c:numFmt formatCode="General" sourceLinked="0"/>
        <c:majorTickMark val="none"/>
        <c:minorTickMark val="none"/>
        <c:tickLblPos val="nextTo"/>
        <c:crossAx val="-1828360320"/>
        <c:crosses val="autoZero"/>
        <c:auto val="1"/>
        <c:lblAlgn val="ctr"/>
        <c:lblOffset val="100"/>
        <c:noMultiLvlLbl val="0"/>
      </c:catAx>
      <c:valAx>
        <c:axId val="-1828360320"/>
        <c:scaling>
          <c:orientation val="minMax"/>
          <c:max val="1.0"/>
        </c:scaling>
        <c:delete val="0"/>
        <c:axPos val="l"/>
        <c:majorGridlines/>
        <c:numFmt formatCode="0%" sourceLinked="1"/>
        <c:majorTickMark val="none"/>
        <c:minorTickMark val="none"/>
        <c:tickLblPos val="nextTo"/>
        <c:crossAx val="-1828363072"/>
        <c:crosses val="autoZero"/>
        <c:crossBetween val="between"/>
      </c:valAx>
    </c:plotArea>
    <c:legend>
      <c:legendPos val="b"/>
      <c:layout>
        <c:manualLayout>
          <c:xMode val="edge"/>
          <c:yMode val="edge"/>
          <c:x val="0.0528780369845074"/>
          <c:y val="0.750730728722604"/>
          <c:w val="0.704859311064378"/>
          <c:h val="0.18003627731247"/>
        </c:manualLayout>
      </c:layout>
      <c:overlay val="0"/>
      <c:txPr>
        <a:bodyPr/>
        <a:lstStyle/>
        <a:p>
          <a:pPr>
            <a:defRPr sz="1200" baseline="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65921473104055"/>
          <c:y val="0.0858717532540119"/>
          <c:w val="0.924787454890187"/>
          <c:h val="0.541501026170707"/>
        </c:manualLayout>
      </c:layout>
      <c:lineChart>
        <c:grouping val="standard"/>
        <c:varyColors val="0"/>
        <c:ser>
          <c:idx val="0"/>
          <c:order val="0"/>
          <c:tx>
            <c:strRef>
              <c:f>'Figure G'!$B$2</c:f>
              <c:strCache>
                <c:ptCount val="1"/>
                <c:pt idx="0">
                  <c:v>I am very or somewhat confident I could come up with $2,000 if an unexpected need arose within the next month</c:v>
                </c:pt>
              </c:strCache>
            </c:strRef>
          </c:tx>
          <c:marker>
            <c:symbol val="none"/>
          </c:marker>
          <c:cat>
            <c:strRef>
              <c:f>'Figure G'!$C$1:$I$1</c:f>
              <c:strCache>
                <c:ptCount val="7"/>
                <c:pt idx="0">
                  <c:v>Thriving</c:v>
                </c:pt>
                <c:pt idx="1">
                  <c:v>Focused</c:v>
                </c:pt>
                <c:pt idx="2">
                  <c:v>Stable</c:v>
                </c:pt>
                <c:pt idx="3">
                  <c:v>Striving</c:v>
                </c:pt>
                <c:pt idx="4">
                  <c:v>Tenuous</c:v>
                </c:pt>
                <c:pt idx="5">
                  <c:v>Unengaged</c:v>
                </c:pt>
                <c:pt idx="6">
                  <c:v>At Risk</c:v>
                </c:pt>
              </c:strCache>
            </c:strRef>
          </c:cat>
          <c:val>
            <c:numRef>
              <c:f>'Figure G'!$C$2:$I$2</c:f>
              <c:numCache>
                <c:formatCode>0%</c:formatCode>
                <c:ptCount val="7"/>
                <c:pt idx="0">
                  <c:v>1.0</c:v>
                </c:pt>
                <c:pt idx="1">
                  <c:v>0.98</c:v>
                </c:pt>
                <c:pt idx="2">
                  <c:v>0.96</c:v>
                </c:pt>
                <c:pt idx="3">
                  <c:v>0.56</c:v>
                </c:pt>
                <c:pt idx="4">
                  <c:v>0.49</c:v>
                </c:pt>
                <c:pt idx="5">
                  <c:v>0.31</c:v>
                </c:pt>
                <c:pt idx="6">
                  <c:v>0.04</c:v>
                </c:pt>
              </c:numCache>
            </c:numRef>
          </c:val>
          <c:smooth val="0"/>
        </c:ser>
        <c:ser>
          <c:idx val="1"/>
          <c:order val="1"/>
          <c:tx>
            <c:strRef>
              <c:f>'Figure G'!$B$3</c:f>
              <c:strCache>
                <c:ptCount val="1"/>
                <c:pt idx="0">
                  <c:v>My household could make ends meet for more than three months if faced with a drop in income</c:v>
                </c:pt>
              </c:strCache>
            </c:strRef>
          </c:tx>
          <c:marker>
            <c:symbol val="none"/>
          </c:marker>
          <c:cat>
            <c:strRef>
              <c:f>'Figure G'!$C$1:$I$1</c:f>
              <c:strCache>
                <c:ptCount val="7"/>
                <c:pt idx="0">
                  <c:v>Thriving</c:v>
                </c:pt>
                <c:pt idx="1">
                  <c:v>Focused</c:v>
                </c:pt>
                <c:pt idx="2">
                  <c:v>Stable</c:v>
                </c:pt>
                <c:pt idx="3">
                  <c:v>Striving</c:v>
                </c:pt>
                <c:pt idx="4">
                  <c:v>Tenuous</c:v>
                </c:pt>
                <c:pt idx="5">
                  <c:v>Unengaged</c:v>
                </c:pt>
                <c:pt idx="6">
                  <c:v>At Risk</c:v>
                </c:pt>
              </c:strCache>
            </c:strRef>
          </c:cat>
          <c:val>
            <c:numRef>
              <c:f>'Figure G'!$C$3:$I$3</c:f>
              <c:numCache>
                <c:formatCode>0%</c:formatCode>
                <c:ptCount val="7"/>
                <c:pt idx="0">
                  <c:v>0.96</c:v>
                </c:pt>
                <c:pt idx="1">
                  <c:v>0.77</c:v>
                </c:pt>
                <c:pt idx="2">
                  <c:v>0.72</c:v>
                </c:pt>
                <c:pt idx="3">
                  <c:v>0.3</c:v>
                </c:pt>
                <c:pt idx="4">
                  <c:v>0.32</c:v>
                </c:pt>
                <c:pt idx="5">
                  <c:v>0.17</c:v>
                </c:pt>
                <c:pt idx="6">
                  <c:v>0.04</c:v>
                </c:pt>
              </c:numCache>
            </c:numRef>
          </c:val>
          <c:smooth val="0"/>
        </c:ser>
        <c:ser>
          <c:idx val="2"/>
          <c:order val="2"/>
          <c:tx>
            <c:strRef>
              <c:f>'Figure G'!$B$4</c:f>
              <c:strCache>
                <c:ptCount val="1"/>
                <c:pt idx="0">
                  <c:v>My household has $10,000 or more in liquid savings</c:v>
                </c:pt>
              </c:strCache>
            </c:strRef>
          </c:tx>
          <c:marker>
            <c:symbol val="none"/>
          </c:marker>
          <c:cat>
            <c:strRef>
              <c:f>'Figure G'!$C$1:$I$1</c:f>
              <c:strCache>
                <c:ptCount val="7"/>
                <c:pt idx="0">
                  <c:v>Thriving</c:v>
                </c:pt>
                <c:pt idx="1">
                  <c:v>Focused</c:v>
                </c:pt>
                <c:pt idx="2">
                  <c:v>Stable</c:v>
                </c:pt>
                <c:pt idx="3">
                  <c:v>Striving</c:v>
                </c:pt>
                <c:pt idx="4">
                  <c:v>Tenuous</c:v>
                </c:pt>
                <c:pt idx="5">
                  <c:v>Unengaged</c:v>
                </c:pt>
                <c:pt idx="6">
                  <c:v>At Risk</c:v>
                </c:pt>
              </c:strCache>
            </c:strRef>
          </c:cat>
          <c:val>
            <c:numRef>
              <c:f>'Figure G'!$C$4:$I$4</c:f>
              <c:numCache>
                <c:formatCode>0%</c:formatCode>
                <c:ptCount val="7"/>
                <c:pt idx="0">
                  <c:v>0.9</c:v>
                </c:pt>
                <c:pt idx="1">
                  <c:v>0.74</c:v>
                </c:pt>
                <c:pt idx="2">
                  <c:v>0.67</c:v>
                </c:pt>
                <c:pt idx="3">
                  <c:v>0.32</c:v>
                </c:pt>
                <c:pt idx="4">
                  <c:v>0.28</c:v>
                </c:pt>
                <c:pt idx="5">
                  <c:v>0.16</c:v>
                </c:pt>
                <c:pt idx="6">
                  <c:v>0.08</c:v>
                </c:pt>
              </c:numCache>
            </c:numRef>
          </c:val>
          <c:smooth val="0"/>
        </c:ser>
        <c:ser>
          <c:idx val="3"/>
          <c:order val="3"/>
          <c:tx>
            <c:strRef>
              <c:f>'Figure G'!$B$5</c:f>
              <c:strCache>
                <c:ptCount val="1"/>
                <c:pt idx="0">
                  <c:v>At least one person in my household has health insurance</c:v>
                </c:pt>
              </c:strCache>
            </c:strRef>
          </c:tx>
          <c:marker>
            <c:symbol val="none"/>
          </c:marker>
          <c:cat>
            <c:strRef>
              <c:f>'Figure G'!$C$1:$I$1</c:f>
              <c:strCache>
                <c:ptCount val="7"/>
                <c:pt idx="0">
                  <c:v>Thriving</c:v>
                </c:pt>
                <c:pt idx="1">
                  <c:v>Focused</c:v>
                </c:pt>
                <c:pt idx="2">
                  <c:v>Stable</c:v>
                </c:pt>
                <c:pt idx="3">
                  <c:v>Striving</c:v>
                </c:pt>
                <c:pt idx="4">
                  <c:v>Tenuous</c:v>
                </c:pt>
                <c:pt idx="5">
                  <c:v>Unengaged</c:v>
                </c:pt>
                <c:pt idx="6">
                  <c:v>At Risk</c:v>
                </c:pt>
              </c:strCache>
            </c:strRef>
          </c:cat>
          <c:val>
            <c:numRef>
              <c:f>'Figure G'!$C$5:$I$5</c:f>
              <c:numCache>
                <c:formatCode>0%</c:formatCode>
                <c:ptCount val="7"/>
                <c:pt idx="0">
                  <c:v>0.87</c:v>
                </c:pt>
                <c:pt idx="1">
                  <c:v>0.85</c:v>
                </c:pt>
                <c:pt idx="2">
                  <c:v>0.78</c:v>
                </c:pt>
                <c:pt idx="3">
                  <c:v>0.81</c:v>
                </c:pt>
                <c:pt idx="4">
                  <c:v>0.73</c:v>
                </c:pt>
                <c:pt idx="5">
                  <c:v>0.5</c:v>
                </c:pt>
                <c:pt idx="6">
                  <c:v>0.69</c:v>
                </c:pt>
              </c:numCache>
            </c:numRef>
          </c:val>
          <c:smooth val="0"/>
        </c:ser>
        <c:ser>
          <c:idx val="4"/>
          <c:order val="4"/>
          <c:tx>
            <c:strRef>
              <c:f>'Figure G'!$B$6</c:f>
              <c:strCache>
                <c:ptCount val="1"/>
                <c:pt idx="0">
                  <c:v>At least one person in my household has life insurance</c:v>
                </c:pt>
              </c:strCache>
            </c:strRef>
          </c:tx>
          <c:marker>
            <c:symbol val="none"/>
          </c:marker>
          <c:cat>
            <c:strRef>
              <c:f>'Figure G'!$C$1:$I$1</c:f>
              <c:strCache>
                <c:ptCount val="7"/>
                <c:pt idx="0">
                  <c:v>Thriving</c:v>
                </c:pt>
                <c:pt idx="1">
                  <c:v>Focused</c:v>
                </c:pt>
                <c:pt idx="2">
                  <c:v>Stable</c:v>
                </c:pt>
                <c:pt idx="3">
                  <c:v>Striving</c:v>
                </c:pt>
                <c:pt idx="4">
                  <c:v>Tenuous</c:v>
                </c:pt>
                <c:pt idx="5">
                  <c:v>Unengaged</c:v>
                </c:pt>
                <c:pt idx="6">
                  <c:v>At Risk</c:v>
                </c:pt>
              </c:strCache>
            </c:strRef>
          </c:cat>
          <c:val>
            <c:numRef>
              <c:f>'Figure G'!$C$6:$I$6</c:f>
              <c:numCache>
                <c:formatCode>0%</c:formatCode>
                <c:ptCount val="7"/>
                <c:pt idx="0">
                  <c:v>0.71</c:v>
                </c:pt>
                <c:pt idx="1">
                  <c:v>0.82</c:v>
                </c:pt>
                <c:pt idx="2">
                  <c:v>0.73</c:v>
                </c:pt>
                <c:pt idx="3">
                  <c:v>0.69</c:v>
                </c:pt>
                <c:pt idx="4">
                  <c:v>0.63</c:v>
                </c:pt>
                <c:pt idx="5">
                  <c:v>0.29</c:v>
                </c:pt>
                <c:pt idx="6">
                  <c:v>0.48</c:v>
                </c:pt>
              </c:numCache>
            </c:numRef>
          </c:val>
          <c:smooth val="0"/>
        </c:ser>
        <c:dLbls>
          <c:showLegendKey val="0"/>
          <c:showVal val="0"/>
          <c:showCatName val="0"/>
          <c:showSerName val="0"/>
          <c:showPercent val="0"/>
          <c:showBubbleSize val="0"/>
        </c:dLbls>
        <c:smooth val="0"/>
        <c:axId val="-1863714432"/>
        <c:axId val="-1863712656"/>
      </c:lineChart>
      <c:catAx>
        <c:axId val="-1863714432"/>
        <c:scaling>
          <c:orientation val="minMax"/>
        </c:scaling>
        <c:delete val="0"/>
        <c:axPos val="b"/>
        <c:numFmt formatCode="General" sourceLinked="0"/>
        <c:majorTickMark val="none"/>
        <c:minorTickMark val="none"/>
        <c:tickLblPos val="nextTo"/>
        <c:crossAx val="-1863712656"/>
        <c:crosses val="autoZero"/>
        <c:auto val="1"/>
        <c:lblAlgn val="ctr"/>
        <c:lblOffset val="100"/>
        <c:noMultiLvlLbl val="0"/>
      </c:catAx>
      <c:valAx>
        <c:axId val="-1863712656"/>
        <c:scaling>
          <c:orientation val="minMax"/>
          <c:max val="1.0"/>
        </c:scaling>
        <c:delete val="0"/>
        <c:axPos val="l"/>
        <c:majorGridlines/>
        <c:numFmt formatCode="0%" sourceLinked="1"/>
        <c:majorTickMark val="none"/>
        <c:minorTickMark val="none"/>
        <c:tickLblPos val="nextTo"/>
        <c:crossAx val="-1863714432"/>
        <c:crosses val="autoZero"/>
        <c:crossBetween val="between"/>
      </c:valAx>
    </c:plotArea>
    <c:legend>
      <c:legendPos val="b"/>
      <c:layout>
        <c:manualLayout>
          <c:xMode val="edge"/>
          <c:yMode val="edge"/>
          <c:x val="0.0190408264184368"/>
          <c:y val="0.784737682074924"/>
          <c:w val="0.973292468876173"/>
          <c:h val="0.20110312587267"/>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85780938364969"/>
          <c:y val="0.0851487553126897"/>
          <c:w val="0.921412811120301"/>
          <c:h val="0.53509167868101"/>
        </c:manualLayout>
      </c:layout>
      <c:lineChart>
        <c:grouping val="standard"/>
        <c:varyColors val="0"/>
        <c:ser>
          <c:idx val="0"/>
          <c:order val="0"/>
          <c:tx>
            <c:strRef>
              <c:f>'Figure I'!$B$3</c:f>
              <c:strCache>
                <c:ptCount val="1"/>
                <c:pt idx="0">
                  <c:v>Non-mortgage debt-to-income ratio under 40%</c:v>
                </c:pt>
              </c:strCache>
            </c:strRef>
          </c:tx>
          <c:marker>
            <c:symbol val="none"/>
          </c:marker>
          <c:cat>
            <c:strRef>
              <c:f>'Figure I'!$C$2:$I$2</c:f>
              <c:strCache>
                <c:ptCount val="7"/>
                <c:pt idx="0">
                  <c:v>Thriving</c:v>
                </c:pt>
                <c:pt idx="1">
                  <c:v>Focused</c:v>
                </c:pt>
                <c:pt idx="2">
                  <c:v>Stable</c:v>
                </c:pt>
                <c:pt idx="3">
                  <c:v>Striving</c:v>
                </c:pt>
                <c:pt idx="4">
                  <c:v>Tenuous</c:v>
                </c:pt>
                <c:pt idx="5">
                  <c:v>Unengaged</c:v>
                </c:pt>
                <c:pt idx="6">
                  <c:v>At Risk</c:v>
                </c:pt>
              </c:strCache>
            </c:strRef>
          </c:cat>
          <c:val>
            <c:numRef>
              <c:f>'Figure I'!$C$3:$I$3</c:f>
              <c:numCache>
                <c:formatCode>0%</c:formatCode>
                <c:ptCount val="7"/>
                <c:pt idx="0">
                  <c:v>0.98</c:v>
                </c:pt>
                <c:pt idx="1">
                  <c:v>0.83</c:v>
                </c:pt>
                <c:pt idx="2">
                  <c:v>0.86</c:v>
                </c:pt>
                <c:pt idx="3">
                  <c:v>0.6</c:v>
                </c:pt>
                <c:pt idx="4">
                  <c:v>0.53</c:v>
                </c:pt>
                <c:pt idx="5">
                  <c:v>0.67</c:v>
                </c:pt>
                <c:pt idx="6">
                  <c:v>0.37</c:v>
                </c:pt>
              </c:numCache>
            </c:numRef>
          </c:val>
          <c:smooth val="0"/>
        </c:ser>
        <c:ser>
          <c:idx val="1"/>
          <c:order val="1"/>
          <c:tx>
            <c:strRef>
              <c:f>'Figure I'!$B$4</c:f>
              <c:strCache>
                <c:ptCount val="1"/>
                <c:pt idx="0">
                  <c:v>My household has $10,000 or more in retirement savings</c:v>
                </c:pt>
              </c:strCache>
            </c:strRef>
          </c:tx>
          <c:marker>
            <c:symbol val="none"/>
          </c:marker>
          <c:cat>
            <c:strRef>
              <c:f>'Figure I'!$C$2:$I$2</c:f>
              <c:strCache>
                <c:ptCount val="7"/>
                <c:pt idx="0">
                  <c:v>Thriving</c:v>
                </c:pt>
                <c:pt idx="1">
                  <c:v>Focused</c:v>
                </c:pt>
                <c:pt idx="2">
                  <c:v>Stable</c:v>
                </c:pt>
                <c:pt idx="3">
                  <c:v>Striving</c:v>
                </c:pt>
                <c:pt idx="4">
                  <c:v>Tenuous</c:v>
                </c:pt>
                <c:pt idx="5">
                  <c:v>Unengaged</c:v>
                </c:pt>
                <c:pt idx="6">
                  <c:v>At Risk</c:v>
                </c:pt>
              </c:strCache>
            </c:strRef>
          </c:cat>
          <c:val>
            <c:numRef>
              <c:f>'Figure I'!$C$4:$I$4</c:f>
              <c:numCache>
                <c:formatCode>0%</c:formatCode>
                <c:ptCount val="7"/>
                <c:pt idx="0">
                  <c:v>0.9</c:v>
                </c:pt>
                <c:pt idx="1">
                  <c:v>0.86</c:v>
                </c:pt>
                <c:pt idx="2">
                  <c:v>0.71</c:v>
                </c:pt>
                <c:pt idx="3">
                  <c:v>0.51</c:v>
                </c:pt>
                <c:pt idx="4">
                  <c:v>0.46</c:v>
                </c:pt>
                <c:pt idx="5">
                  <c:v>0.2</c:v>
                </c:pt>
                <c:pt idx="6">
                  <c:v>0.21</c:v>
                </c:pt>
              </c:numCache>
            </c:numRef>
          </c:val>
          <c:smooth val="0"/>
        </c:ser>
        <c:ser>
          <c:idx val="2"/>
          <c:order val="2"/>
          <c:tx>
            <c:strRef>
              <c:f>'Figure I'!$B$5</c:f>
              <c:strCache>
                <c:ptCount val="1"/>
                <c:pt idx="0">
                  <c:v>I am confident I can meet my long-term goals for financial security</c:v>
                </c:pt>
              </c:strCache>
            </c:strRef>
          </c:tx>
          <c:marker>
            <c:symbol val="none"/>
          </c:marker>
          <c:cat>
            <c:strRef>
              <c:f>'Figure I'!$C$2:$I$2</c:f>
              <c:strCache>
                <c:ptCount val="7"/>
                <c:pt idx="0">
                  <c:v>Thriving</c:v>
                </c:pt>
                <c:pt idx="1">
                  <c:v>Focused</c:v>
                </c:pt>
                <c:pt idx="2">
                  <c:v>Stable</c:v>
                </c:pt>
                <c:pt idx="3">
                  <c:v>Striving</c:v>
                </c:pt>
                <c:pt idx="4">
                  <c:v>Tenuous</c:v>
                </c:pt>
                <c:pt idx="5">
                  <c:v>Unengaged</c:v>
                </c:pt>
                <c:pt idx="6">
                  <c:v>At Risk</c:v>
                </c:pt>
              </c:strCache>
            </c:strRef>
          </c:cat>
          <c:val>
            <c:numRef>
              <c:f>'Figure I'!$C$5:$I$5</c:f>
              <c:numCache>
                <c:formatCode>0%</c:formatCode>
                <c:ptCount val="7"/>
                <c:pt idx="0">
                  <c:v>0.86</c:v>
                </c:pt>
                <c:pt idx="1">
                  <c:v>0.61</c:v>
                </c:pt>
                <c:pt idx="2">
                  <c:v>0.57</c:v>
                </c:pt>
                <c:pt idx="3">
                  <c:v>0.41</c:v>
                </c:pt>
                <c:pt idx="4">
                  <c:v>0.33</c:v>
                </c:pt>
                <c:pt idx="5">
                  <c:v>0.24</c:v>
                </c:pt>
                <c:pt idx="6">
                  <c:v>0.16</c:v>
                </c:pt>
              </c:numCache>
            </c:numRef>
          </c:val>
          <c:smooth val="0"/>
        </c:ser>
        <c:ser>
          <c:idx val="3"/>
          <c:order val="3"/>
          <c:tx>
            <c:strRef>
              <c:f>'Figure I'!$B$6</c:f>
              <c:strCache>
                <c:ptCount val="1"/>
                <c:pt idx="0">
                  <c:v>I am willing to take some risk when I save or invest</c:v>
                </c:pt>
              </c:strCache>
            </c:strRef>
          </c:tx>
          <c:marker>
            <c:symbol val="none"/>
          </c:marker>
          <c:cat>
            <c:strRef>
              <c:f>'Figure I'!$C$2:$I$2</c:f>
              <c:strCache>
                <c:ptCount val="7"/>
                <c:pt idx="0">
                  <c:v>Thriving</c:v>
                </c:pt>
                <c:pt idx="1">
                  <c:v>Focused</c:v>
                </c:pt>
                <c:pt idx="2">
                  <c:v>Stable</c:v>
                </c:pt>
                <c:pt idx="3">
                  <c:v>Striving</c:v>
                </c:pt>
                <c:pt idx="4">
                  <c:v>Tenuous</c:v>
                </c:pt>
                <c:pt idx="5">
                  <c:v>Unengaged</c:v>
                </c:pt>
                <c:pt idx="6">
                  <c:v>At Risk</c:v>
                </c:pt>
              </c:strCache>
            </c:strRef>
          </c:cat>
          <c:val>
            <c:numRef>
              <c:f>'Figure I'!$C$6:$I$6</c:f>
              <c:numCache>
                <c:formatCode>0%</c:formatCode>
                <c:ptCount val="7"/>
                <c:pt idx="0">
                  <c:v>0.79</c:v>
                </c:pt>
                <c:pt idx="1">
                  <c:v>0.82</c:v>
                </c:pt>
                <c:pt idx="2">
                  <c:v>0.64</c:v>
                </c:pt>
                <c:pt idx="3">
                  <c:v>0.58</c:v>
                </c:pt>
                <c:pt idx="4">
                  <c:v>0.58</c:v>
                </c:pt>
                <c:pt idx="5">
                  <c:v>0.18</c:v>
                </c:pt>
                <c:pt idx="6">
                  <c:v>0.26</c:v>
                </c:pt>
              </c:numCache>
            </c:numRef>
          </c:val>
          <c:smooth val="0"/>
        </c:ser>
        <c:dLbls>
          <c:showLegendKey val="0"/>
          <c:showVal val="0"/>
          <c:showCatName val="0"/>
          <c:showSerName val="0"/>
          <c:showPercent val="0"/>
          <c:showBubbleSize val="0"/>
        </c:dLbls>
        <c:smooth val="0"/>
        <c:axId val="-1828333600"/>
        <c:axId val="-1828330336"/>
      </c:lineChart>
      <c:catAx>
        <c:axId val="-1828333600"/>
        <c:scaling>
          <c:orientation val="minMax"/>
        </c:scaling>
        <c:delete val="0"/>
        <c:axPos val="b"/>
        <c:numFmt formatCode="General" sourceLinked="0"/>
        <c:majorTickMark val="none"/>
        <c:minorTickMark val="none"/>
        <c:tickLblPos val="nextTo"/>
        <c:crossAx val="-1828330336"/>
        <c:crosses val="autoZero"/>
        <c:auto val="1"/>
        <c:lblAlgn val="ctr"/>
        <c:lblOffset val="100"/>
        <c:noMultiLvlLbl val="0"/>
      </c:catAx>
      <c:valAx>
        <c:axId val="-1828330336"/>
        <c:scaling>
          <c:orientation val="minMax"/>
          <c:max val="1.0"/>
        </c:scaling>
        <c:delete val="0"/>
        <c:axPos val="l"/>
        <c:majorGridlines/>
        <c:numFmt formatCode="0%" sourceLinked="1"/>
        <c:majorTickMark val="none"/>
        <c:minorTickMark val="none"/>
        <c:tickLblPos val="nextTo"/>
        <c:crossAx val="-1828333600"/>
        <c:crosses val="autoZero"/>
        <c:crossBetween val="between"/>
      </c:valAx>
    </c:plotArea>
    <c:legend>
      <c:legendPos val="b"/>
      <c:layout>
        <c:manualLayout>
          <c:xMode val="edge"/>
          <c:yMode val="edge"/>
          <c:x val="0.0182455073919837"/>
          <c:y val="0.803486176249827"/>
          <c:w val="0.916225010378799"/>
          <c:h val="0.181941874751995"/>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a:pPr>
            <a:r>
              <a:rPr lang="en-US"/>
              <a:t>Age</a:t>
            </a:r>
          </a:p>
        </c:rich>
      </c:tx>
      <c:overlay val="0"/>
    </c:title>
    <c:autoTitleDeleted val="0"/>
    <c:plotArea>
      <c:layout/>
      <c:barChart>
        <c:barDir val="bar"/>
        <c:grouping val="percentStacked"/>
        <c:varyColors val="0"/>
        <c:ser>
          <c:idx val="0"/>
          <c:order val="0"/>
          <c:tx>
            <c:strRef>
              <c:f>Sheet1!$B$4</c:f>
              <c:strCache>
                <c:ptCount val="1"/>
                <c:pt idx="0">
                  <c:v>18-25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Sheet1!$C$4:$E$4</c:f>
              <c:numCache>
                <c:formatCode>0%</c:formatCode>
                <c:ptCount val="3"/>
                <c:pt idx="0">
                  <c:v>0.0499359416995347</c:v>
                </c:pt>
                <c:pt idx="1">
                  <c:v>0.104924958780175</c:v>
                </c:pt>
                <c:pt idx="2">
                  <c:v>0.138136700043535</c:v>
                </c:pt>
              </c:numCache>
            </c:numRef>
          </c:val>
        </c:ser>
        <c:ser>
          <c:idx val="1"/>
          <c:order val="1"/>
          <c:tx>
            <c:strRef>
              <c:f>Sheet1!$B$5</c:f>
              <c:strCache>
                <c:ptCount val="1"/>
                <c:pt idx="0">
                  <c:v>26-35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Sheet1!$C$5:$E$5</c:f>
              <c:numCache>
                <c:formatCode>0%</c:formatCode>
                <c:ptCount val="3"/>
                <c:pt idx="0">
                  <c:v>0.061937809267028</c:v>
                </c:pt>
                <c:pt idx="1">
                  <c:v>0.190296923662293</c:v>
                </c:pt>
                <c:pt idx="2">
                  <c:v>0.112100783204844</c:v>
                </c:pt>
              </c:numCache>
            </c:numRef>
          </c:val>
        </c:ser>
        <c:ser>
          <c:idx val="2"/>
          <c:order val="2"/>
          <c:tx>
            <c:strRef>
              <c:f>Sheet1!$B$7</c:f>
              <c:strCache>
                <c:ptCount val="1"/>
                <c:pt idx="0">
                  <c:v>36-49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Sheet1!$C$7:$E$7</c:f>
              <c:numCache>
                <c:formatCode>0%</c:formatCode>
                <c:ptCount val="3"/>
                <c:pt idx="0">
                  <c:v>0.173356389495151</c:v>
                </c:pt>
                <c:pt idx="1">
                  <c:v>0.279298769746762</c:v>
                </c:pt>
                <c:pt idx="2">
                  <c:v>0.152882301172209</c:v>
                </c:pt>
              </c:numCache>
            </c:numRef>
          </c:val>
        </c:ser>
        <c:ser>
          <c:idx val="3"/>
          <c:order val="3"/>
          <c:tx>
            <c:strRef>
              <c:f>Sheet1!$B$8</c:f>
              <c:strCache>
                <c:ptCount val="1"/>
                <c:pt idx="0">
                  <c:v>50-64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Sheet1!$C$8:$E$8</c:f>
              <c:numCache>
                <c:formatCode>0%</c:formatCode>
                <c:ptCount val="3"/>
                <c:pt idx="0">
                  <c:v>0.353500924877982</c:v>
                </c:pt>
                <c:pt idx="1">
                  <c:v>0.323774655561975</c:v>
                </c:pt>
                <c:pt idx="2">
                  <c:v>0.278181956044087</c:v>
                </c:pt>
              </c:numCache>
            </c:numRef>
          </c:val>
        </c:ser>
        <c:ser>
          <c:idx val="4"/>
          <c:order val="4"/>
          <c:tx>
            <c:strRef>
              <c:f>Sheet1!$B$9</c:f>
              <c:strCache>
                <c:ptCount val="1"/>
                <c:pt idx="0">
                  <c:v>65 or more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Sheet1!$C$9:$E$9</c:f>
              <c:numCache>
                <c:formatCode>0%</c:formatCode>
                <c:ptCount val="3"/>
                <c:pt idx="0">
                  <c:v>0.361268934660304</c:v>
                </c:pt>
                <c:pt idx="1">
                  <c:v>0.101704692248794</c:v>
                </c:pt>
                <c:pt idx="2">
                  <c:v>0.318698259535325</c:v>
                </c:pt>
              </c:numCache>
            </c:numRef>
          </c:val>
        </c:ser>
        <c:dLbls>
          <c:showLegendKey val="0"/>
          <c:showVal val="1"/>
          <c:showCatName val="0"/>
          <c:showSerName val="0"/>
          <c:showPercent val="0"/>
          <c:showBubbleSize val="0"/>
        </c:dLbls>
        <c:gapWidth val="150"/>
        <c:overlap val="100"/>
        <c:axId val="-1776355696"/>
        <c:axId val="-1776353216"/>
      </c:barChart>
      <c:catAx>
        <c:axId val="-1776355696"/>
        <c:scaling>
          <c:orientation val="maxMin"/>
        </c:scaling>
        <c:delete val="0"/>
        <c:axPos val="l"/>
        <c:numFmt formatCode="General" sourceLinked="0"/>
        <c:majorTickMark val="out"/>
        <c:minorTickMark val="none"/>
        <c:tickLblPos val="nextTo"/>
        <c:crossAx val="-1776353216"/>
        <c:crosses val="autoZero"/>
        <c:auto val="1"/>
        <c:lblAlgn val="ctr"/>
        <c:lblOffset val="100"/>
        <c:noMultiLvlLbl val="0"/>
      </c:catAx>
      <c:valAx>
        <c:axId val="-1776353216"/>
        <c:scaling>
          <c:orientation val="minMax"/>
        </c:scaling>
        <c:delete val="1"/>
        <c:axPos val="t"/>
        <c:majorGridlines/>
        <c:numFmt formatCode="0%" sourceLinked="1"/>
        <c:majorTickMark val="out"/>
        <c:minorTickMark val="none"/>
        <c:tickLblPos val="nextTo"/>
        <c:crossAx val="-1776355696"/>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Employment Status</a:t>
            </a:r>
          </a:p>
        </c:rich>
      </c:tx>
      <c:overlay val="0"/>
    </c:title>
    <c:autoTitleDeleted val="0"/>
    <c:plotArea>
      <c:layout/>
      <c:barChart>
        <c:barDir val="bar"/>
        <c:grouping val="percentStacked"/>
        <c:varyColors val="0"/>
        <c:ser>
          <c:idx val="0"/>
          <c:order val="0"/>
          <c:tx>
            <c:strRef>
              <c:f>Sheet1!$B$13</c:f>
              <c:strCache>
                <c:ptCount val="1"/>
                <c:pt idx="0">
                  <c:v>Working</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Sheet1!$C$13:$E$13</c:f>
              <c:numCache>
                <c:formatCode>0%</c:formatCode>
                <c:ptCount val="3"/>
                <c:pt idx="0">
                  <c:v>0.49</c:v>
                </c:pt>
                <c:pt idx="1">
                  <c:v>0.7</c:v>
                </c:pt>
                <c:pt idx="2">
                  <c:v>0.5</c:v>
                </c:pt>
              </c:numCache>
            </c:numRef>
          </c:val>
        </c:ser>
        <c:ser>
          <c:idx val="1"/>
          <c:order val="1"/>
          <c:tx>
            <c:strRef>
              <c:f>Sheet1!$B$15</c:f>
              <c:strCache>
                <c:ptCount val="1"/>
                <c:pt idx="0">
                  <c:v>Not working, retired</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Sheet1!$C$15:$E$15</c:f>
              <c:numCache>
                <c:formatCode>0%</c:formatCode>
                <c:ptCount val="3"/>
                <c:pt idx="0">
                  <c:v>0.4</c:v>
                </c:pt>
                <c:pt idx="1">
                  <c:v>0.11</c:v>
                </c:pt>
                <c:pt idx="2">
                  <c:v>0.34</c:v>
                </c:pt>
              </c:numCache>
            </c:numRef>
          </c:val>
        </c:ser>
        <c:ser>
          <c:idx val="2"/>
          <c:order val="2"/>
          <c:tx>
            <c:strRef>
              <c:f>Sheet1!$B$16</c:f>
              <c:strCache>
                <c:ptCount val="1"/>
                <c:pt idx="0">
                  <c:v>Not working, not retired</c:v>
                </c:pt>
              </c:strCache>
            </c:strRef>
          </c:tx>
          <c:spPr>
            <a:solidFill>
              <a:srgbClr val="CCFF99"/>
            </a:solidFill>
          </c:spPr>
          <c:invertIfNegative val="0"/>
          <c:dLbls>
            <c:spPr>
              <a:solidFill>
                <a:srgbClr val="CCFF99"/>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Thriving</c:v>
                </c:pt>
                <c:pt idx="1">
                  <c:v>Focused</c:v>
                </c:pt>
                <c:pt idx="2">
                  <c:v>Stable</c:v>
                </c:pt>
              </c:strCache>
            </c:strRef>
          </c:cat>
          <c:val>
            <c:numRef>
              <c:f>Sheet1!$C$16:$E$16</c:f>
              <c:numCache>
                <c:formatCode>0%</c:formatCode>
                <c:ptCount val="3"/>
                <c:pt idx="0">
                  <c:v>0.11</c:v>
                </c:pt>
                <c:pt idx="1">
                  <c:v>0.19</c:v>
                </c:pt>
                <c:pt idx="2">
                  <c:v>0.16</c:v>
                </c:pt>
              </c:numCache>
            </c:numRef>
          </c:val>
        </c:ser>
        <c:dLbls>
          <c:showLegendKey val="0"/>
          <c:showVal val="1"/>
          <c:showCatName val="0"/>
          <c:showSerName val="0"/>
          <c:showPercent val="0"/>
          <c:showBubbleSize val="0"/>
        </c:dLbls>
        <c:gapWidth val="150"/>
        <c:overlap val="100"/>
        <c:axId val="-1776331792"/>
        <c:axId val="-1776329312"/>
      </c:barChart>
      <c:catAx>
        <c:axId val="-1776331792"/>
        <c:scaling>
          <c:orientation val="maxMin"/>
        </c:scaling>
        <c:delete val="0"/>
        <c:axPos val="l"/>
        <c:numFmt formatCode="General" sourceLinked="0"/>
        <c:majorTickMark val="out"/>
        <c:minorTickMark val="none"/>
        <c:tickLblPos val="nextTo"/>
        <c:crossAx val="-1776329312"/>
        <c:crosses val="autoZero"/>
        <c:auto val="1"/>
        <c:lblAlgn val="ctr"/>
        <c:lblOffset val="100"/>
        <c:noMultiLvlLbl val="0"/>
      </c:catAx>
      <c:valAx>
        <c:axId val="-1776329312"/>
        <c:scaling>
          <c:orientation val="minMax"/>
        </c:scaling>
        <c:delete val="1"/>
        <c:axPos val="t"/>
        <c:majorGridlines/>
        <c:numFmt formatCode="0%" sourceLinked="1"/>
        <c:majorTickMark val="out"/>
        <c:minorTickMark val="none"/>
        <c:tickLblPos val="nextTo"/>
        <c:crossAx val="-1776331792"/>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0.09108</cdr:x>
      <cdr:y>0.76486</cdr:y>
    </cdr:from>
    <cdr:to>
      <cdr:x>0.95862</cdr:x>
      <cdr:y>0.82166</cdr:y>
    </cdr:to>
    <cdr:grpSp>
      <cdr:nvGrpSpPr>
        <cdr:cNvPr id="2" name="Group 1"/>
        <cdr:cNvGrpSpPr/>
      </cdr:nvGrpSpPr>
      <cdr:grpSpPr>
        <a:xfrm xmlns:a="http://schemas.openxmlformats.org/drawingml/2006/main">
          <a:off x="735394" y="4261362"/>
          <a:ext cx="7004650" cy="316458"/>
          <a:chOff x="1" y="-9525"/>
          <a:chExt cx="6492299" cy="271042"/>
        </a:xfrm>
      </cdr:grpSpPr>
      <cdr:sp macro="" textlink="">
        <cdr:nvSpPr>
          <cdr:cNvPr id="3" name="TextBox 2"/>
          <cdr:cNvSpPr txBox="1"/>
        </cdr:nvSpPr>
        <cdr:spPr>
          <a:xfrm xmlns:a="http://schemas.openxmlformats.org/drawingml/2006/main">
            <a:off x="409312" y="34041"/>
            <a:ext cx="1775608"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Healthy</a:t>
            </a:r>
          </a:p>
        </cdr:txBody>
      </cdr:sp>
      <cdr:sp macro="" textlink="">
        <cdr:nvSpPr>
          <cdr:cNvPr id="4" name="Left Brace 3"/>
          <cdr:cNvSpPr/>
        </cdr:nvSpPr>
        <cdr:spPr>
          <a:xfrm xmlns:a="http://schemas.openxmlformats.org/drawingml/2006/main" rot="16200000">
            <a:off x="1229899" y="-1239423"/>
            <a:ext cx="100577" cy="2560374"/>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5" name="TextBox 5"/>
          <cdr:cNvSpPr txBox="1"/>
        </cdr:nvSpPr>
        <cdr:spPr>
          <a:xfrm xmlns:a="http://schemas.openxmlformats.org/drawingml/2006/main">
            <a:off x="3251389" y="34041"/>
            <a:ext cx="1116916"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6" name="Left Brace 5"/>
          <cdr:cNvSpPr/>
        </cdr:nvSpPr>
        <cdr:spPr>
          <a:xfrm xmlns:a="http://schemas.openxmlformats.org/drawingml/2006/main" rot="16200000">
            <a:off x="3725176" y="-759353"/>
            <a:ext cx="100577" cy="1600234"/>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7" name="Left Brace 6"/>
          <cdr:cNvSpPr/>
        </cdr:nvSpPr>
        <cdr:spPr>
          <a:xfrm xmlns:a="http://schemas.openxmlformats.org/drawingml/2006/main" rot="16200000">
            <a:off x="5641894" y="-759352"/>
            <a:ext cx="100577" cy="1600234"/>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8" name="TextBox 8"/>
          <cdr:cNvSpPr txBox="1"/>
        </cdr:nvSpPr>
        <cdr:spPr>
          <a:xfrm xmlns:a="http://schemas.openxmlformats.org/drawingml/2006/main">
            <a:off x="5168086" y="34041"/>
            <a:ext cx="1116916"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relSizeAnchor>
  <cdr:relSizeAnchor xmlns:cdr="http://schemas.openxmlformats.org/drawingml/2006/chartDrawing">
    <cdr:from>
      <cdr:x>0.7579</cdr:x>
      <cdr:y>0.12576</cdr:y>
    </cdr:from>
    <cdr:to>
      <cdr:x>0.82405</cdr:x>
      <cdr:y>0.20538</cdr:y>
    </cdr:to>
    <cdr:sp macro="" textlink="">
      <cdr:nvSpPr>
        <cdr:cNvPr id="9" name="TextBox 8"/>
        <cdr:cNvSpPr txBox="1"/>
      </cdr:nvSpPr>
      <cdr:spPr>
        <a:xfrm xmlns:a="http://schemas.openxmlformats.org/drawingml/2006/main">
          <a:off x="6119372" y="700664"/>
          <a:ext cx="534155" cy="443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34%</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0.09475</cdr:x>
      <cdr:y>0.19686</cdr:y>
    </cdr:from>
    <cdr:to>
      <cdr:x>0.95357</cdr:x>
      <cdr:y>0.87221</cdr:y>
    </cdr:to>
    <cdr:grpSp>
      <cdr:nvGrpSpPr>
        <cdr:cNvPr id="2" name="Group 1"/>
        <cdr:cNvGrpSpPr/>
      </cdr:nvGrpSpPr>
      <cdr:grpSpPr>
        <a:xfrm xmlns:a="http://schemas.openxmlformats.org/drawingml/2006/main">
          <a:off x="792549" y="1127284"/>
          <a:ext cx="7183713" cy="3867272"/>
          <a:chOff x="0" y="11"/>
          <a:chExt cx="6723741" cy="4779138"/>
        </a:xfrm>
      </cdr:grpSpPr>
      <cdr:grpSp>
        <cdr:nvGrpSpPr>
          <cdr:cNvPr id="3" name="Group 2"/>
          <cdr:cNvGrpSpPr/>
        </cdr:nvGrpSpPr>
        <cdr:grpSpPr>
          <a:xfrm xmlns:a="http://schemas.openxmlformats.org/drawingml/2006/main">
            <a:off x="103024" y="4291532"/>
            <a:ext cx="6620717" cy="487617"/>
            <a:chOff x="72750" y="3030680"/>
            <a:chExt cx="4675163" cy="344350"/>
          </a:xfrm>
        </cdr:grpSpPr>
        <cdr:sp macro="" textlink="">
          <cdr:nvSpPr>
            <cdr:cNvPr id="5" name="TextBox 6"/>
            <cdr:cNvSpPr txBox="1"/>
          </cdr:nvSpPr>
          <cdr:spPr>
            <a:xfrm xmlns:a="http://schemas.openxmlformats.org/drawingml/2006/main">
              <a:off x="72750" y="3147553"/>
              <a:ext cx="1775536"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Healthy</a:t>
              </a:r>
            </a:p>
          </cdr:txBody>
        </cdr:sp>
        <cdr:sp macro="" textlink="">
          <cdr:nvSpPr>
            <cdr:cNvPr id="6" name="Left Brace 5"/>
            <cdr:cNvSpPr/>
          </cdr:nvSpPr>
          <cdr:spPr>
            <a:xfrm xmlns:a="http://schemas.openxmlformats.org/drawingml/2006/main" rot="16200000">
              <a:off x="880149" y="2226751"/>
              <a:ext cx="129478" cy="1737335"/>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7" name="TextBox 5"/>
            <cdr:cNvSpPr txBox="1"/>
          </cdr:nvSpPr>
          <cdr:spPr>
            <a:xfrm xmlns:a="http://schemas.openxmlformats.org/drawingml/2006/main">
              <a:off x="2161688" y="3147554"/>
              <a:ext cx="1116870"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8" name="Left Brace 7"/>
            <cdr:cNvSpPr/>
          </cdr:nvSpPr>
          <cdr:spPr>
            <a:xfrm xmlns:a="http://schemas.openxmlformats.org/drawingml/2006/main" rot="16200000">
              <a:off x="2642645" y="2546787"/>
              <a:ext cx="129478" cy="1097264"/>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9" name="Left Brace 8"/>
            <cdr:cNvSpPr/>
          </cdr:nvSpPr>
          <cdr:spPr>
            <a:xfrm xmlns:a="http://schemas.openxmlformats.org/drawingml/2006/main" rot="16200000">
              <a:off x="3993569" y="2506552"/>
              <a:ext cx="129478" cy="1177733"/>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10" name="TextBox 8"/>
            <cdr:cNvSpPr txBox="1"/>
          </cdr:nvSpPr>
          <cdr:spPr>
            <a:xfrm xmlns:a="http://schemas.openxmlformats.org/drawingml/2006/main">
              <a:off x="3391037" y="3147553"/>
              <a:ext cx="1356876"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grpSp>
        <cdr:nvGrpSpPr>
          <cdr:cNvPr id="4" name="Group 3"/>
          <cdr:cNvGrpSpPr/>
        </cdr:nvGrpSpPr>
        <cdr:grpSpPr>
          <a:xfrm xmlns:a="http://schemas.openxmlformats.org/drawingml/2006/main">
            <a:off x="0" y="11"/>
            <a:ext cx="0" cy="0"/>
            <a:chOff x="0" y="11"/>
            <a:chExt cx="0" cy="0"/>
          </a:xfrm>
        </cdr:grpSpPr>
      </cdr:grpSp>
    </cdr:grpSp>
  </cdr:relSizeAnchor>
  <cdr:relSizeAnchor xmlns:cdr="http://schemas.openxmlformats.org/drawingml/2006/chartDrawing">
    <cdr:from>
      <cdr:x>0.74781</cdr:x>
      <cdr:y>0.09638</cdr:y>
    </cdr:from>
    <cdr:to>
      <cdr:x>0.82033</cdr:x>
      <cdr:y>0.15329</cdr:y>
    </cdr:to>
    <cdr:sp macro="" textlink="">
      <cdr:nvSpPr>
        <cdr:cNvPr id="11" name="TextBox 10"/>
        <cdr:cNvSpPr txBox="1"/>
      </cdr:nvSpPr>
      <cdr:spPr>
        <a:xfrm xmlns:a="http://schemas.openxmlformats.org/drawingml/2006/main">
          <a:off x="6255174" y="551888"/>
          <a:ext cx="606583" cy="325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20%</a:t>
          </a:r>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0.10041</cdr:x>
      <cdr:y>0.24298</cdr:y>
    </cdr:from>
    <cdr:to>
      <cdr:x>0.925</cdr:x>
      <cdr:y>0.88819</cdr:y>
    </cdr:to>
    <cdr:grpSp>
      <cdr:nvGrpSpPr>
        <cdr:cNvPr id="24" name="Group 23"/>
        <cdr:cNvGrpSpPr/>
      </cdr:nvGrpSpPr>
      <cdr:grpSpPr>
        <a:xfrm xmlns:a="http://schemas.openxmlformats.org/drawingml/2006/main">
          <a:off x="810726" y="1268283"/>
          <a:ext cx="6657865" cy="3367802"/>
          <a:chOff x="-20" y="0"/>
          <a:chExt cx="5959499" cy="3390533"/>
        </a:xfrm>
      </cdr:grpSpPr>
      <cdr:grpSp>
        <cdr:nvGrpSpPr>
          <cdr:cNvPr id="25" name="Group 24"/>
          <cdr:cNvGrpSpPr/>
        </cdr:nvGrpSpPr>
        <cdr:grpSpPr>
          <a:xfrm xmlns:a="http://schemas.openxmlformats.org/drawingml/2006/main">
            <a:off x="1" y="3035793"/>
            <a:ext cx="5959478" cy="354740"/>
            <a:chOff x="1" y="3035815"/>
            <a:chExt cx="5959390" cy="354735"/>
          </a:xfrm>
        </cdr:grpSpPr>
        <cdr:sp macro="" textlink="">
          <cdr:nvSpPr>
            <cdr:cNvPr id="29" name="TextBox 6"/>
            <cdr:cNvSpPr txBox="1"/>
          </cdr:nvSpPr>
          <cdr:spPr>
            <a:xfrm xmlns:a="http://schemas.openxmlformats.org/drawingml/2006/main">
              <a:off x="310856" y="3163071"/>
              <a:ext cx="1775562" cy="22747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Healthy</a:t>
              </a:r>
            </a:p>
          </cdr:txBody>
        </cdr:sp>
        <cdr:sp macro="" textlink="">
          <cdr:nvSpPr>
            <cdr:cNvPr id="30" name="Left Brace 29"/>
            <cdr:cNvSpPr/>
          </cdr:nvSpPr>
          <cdr:spPr>
            <a:xfrm xmlns:a="http://schemas.openxmlformats.org/drawingml/2006/main" rot="16200000">
              <a:off x="1078259" y="1957559"/>
              <a:ext cx="129480" cy="2285996"/>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31" name="TextBox 5"/>
            <cdr:cNvSpPr txBox="1"/>
          </cdr:nvSpPr>
          <cdr:spPr>
            <a:xfrm xmlns:a="http://schemas.openxmlformats.org/drawingml/2006/main">
              <a:off x="2986202" y="3163071"/>
              <a:ext cx="1116886" cy="22747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32" name="Left Brace 31"/>
            <cdr:cNvSpPr/>
          </cdr:nvSpPr>
          <cdr:spPr>
            <a:xfrm xmlns:a="http://schemas.openxmlformats.org/drawingml/2006/main" rot="16200000">
              <a:off x="3435849" y="2391899"/>
              <a:ext cx="129480" cy="1417317"/>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33" name="Left Brace 32"/>
            <cdr:cNvSpPr/>
          </cdr:nvSpPr>
          <cdr:spPr>
            <a:xfrm xmlns:a="http://schemas.openxmlformats.org/drawingml/2006/main" rot="16200000">
              <a:off x="5146395" y="2355995"/>
              <a:ext cx="129480" cy="1489120"/>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34" name="TextBox 8"/>
            <cdr:cNvSpPr txBox="1"/>
          </cdr:nvSpPr>
          <cdr:spPr>
            <a:xfrm xmlns:a="http://schemas.openxmlformats.org/drawingml/2006/main">
              <a:off x="4602495" y="3163071"/>
              <a:ext cx="1356896" cy="22747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grpSp>
        <cdr:nvGrpSpPr>
          <cdr:cNvPr id="26" name="Group 25"/>
          <cdr:cNvGrpSpPr/>
        </cdr:nvGrpSpPr>
        <cdr:grpSpPr>
          <a:xfrm xmlns:a="http://schemas.openxmlformats.org/drawingml/2006/main">
            <a:off x="-20" y="0"/>
            <a:ext cx="0" cy="0"/>
            <a:chOff x="0" y="0"/>
            <a:chExt cx="0" cy="0"/>
          </a:xfrm>
        </cdr:grpSpPr>
      </cdr:grpSp>
    </cdr:grpSp>
  </cdr:relSizeAnchor>
</c:userShapes>
</file>

<file path=ppt/drawings/drawing4.xml><?xml version="1.0" encoding="utf-8"?>
<c:userShapes xmlns:c="http://schemas.openxmlformats.org/drawingml/2006/chart">
  <cdr:relSizeAnchor xmlns:cdr="http://schemas.openxmlformats.org/drawingml/2006/chartDrawing">
    <cdr:from>
      <cdr:x>0.09999</cdr:x>
      <cdr:y>0.82353</cdr:y>
    </cdr:from>
    <cdr:to>
      <cdr:x>0.93177</cdr:x>
      <cdr:y>0.89817</cdr:y>
    </cdr:to>
    <cdr:grpSp>
      <cdr:nvGrpSpPr>
        <cdr:cNvPr id="2" name="Group 1"/>
        <cdr:cNvGrpSpPr/>
      </cdr:nvGrpSpPr>
      <cdr:grpSpPr>
        <a:xfrm xmlns:a="http://schemas.openxmlformats.org/drawingml/2006/main">
          <a:off x="807334" y="4361333"/>
          <a:ext cx="6715919" cy="395286"/>
          <a:chOff x="0" y="-9524"/>
          <a:chExt cx="6758448" cy="375341"/>
        </a:xfrm>
      </cdr:grpSpPr>
      <cdr:sp macro="" textlink="">
        <cdr:nvSpPr>
          <cdr:cNvPr id="3" name="TextBox 2"/>
          <cdr:cNvSpPr txBox="1"/>
        </cdr:nvSpPr>
        <cdr:spPr>
          <a:xfrm xmlns:a="http://schemas.openxmlformats.org/drawingml/2006/main">
            <a:off x="399783" y="129292"/>
            <a:ext cx="1775589" cy="22748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Healthy</a:t>
            </a:r>
          </a:p>
        </cdr:txBody>
      </cdr:sp>
      <cdr:sp macro="" textlink="">
        <cdr:nvSpPr>
          <cdr:cNvPr id="4" name="Left Brace 3"/>
          <cdr:cNvSpPr/>
        </cdr:nvSpPr>
        <cdr:spPr>
          <a:xfrm xmlns:a="http://schemas.openxmlformats.org/drawingml/2006/main" rot="16200000">
            <a:off x="1229884" y="-1239408"/>
            <a:ext cx="100579" cy="2560347"/>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5" name="TextBox 5"/>
          <cdr:cNvSpPr txBox="1"/>
        </cdr:nvSpPr>
        <cdr:spPr>
          <a:xfrm xmlns:a="http://schemas.openxmlformats.org/drawingml/2006/main">
            <a:off x="3441854" y="129292"/>
            <a:ext cx="1116904" cy="22748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6" name="Left Brace 5"/>
          <cdr:cNvSpPr/>
        </cdr:nvSpPr>
        <cdr:spPr>
          <a:xfrm xmlns:a="http://schemas.openxmlformats.org/drawingml/2006/main" rot="16200000">
            <a:off x="3925160" y="-759343"/>
            <a:ext cx="100579" cy="1600217"/>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7" name="Left Brace 6"/>
          <cdr:cNvSpPr/>
        </cdr:nvSpPr>
        <cdr:spPr>
          <a:xfrm xmlns:a="http://schemas.openxmlformats.org/drawingml/2006/main" rot="16200000">
            <a:off x="5908050" y="-750299"/>
            <a:ext cx="100579" cy="1600217"/>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8" name="TextBox 8"/>
          <cdr:cNvSpPr txBox="1"/>
        </cdr:nvSpPr>
        <cdr:spPr>
          <a:xfrm xmlns:a="http://schemas.openxmlformats.org/drawingml/2006/main">
            <a:off x="5424723" y="138336"/>
            <a:ext cx="1116904" cy="22748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Vulnerable</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0.91605</cdr:x>
      <cdr:y>0.72202</cdr:y>
    </cdr:to>
    <cdr:grpSp>
      <cdr:nvGrpSpPr>
        <cdr:cNvPr id="14" name="Group 13"/>
        <cdr:cNvGrpSpPr/>
      </cdr:nvGrpSpPr>
      <cdr:grpSpPr>
        <a:xfrm xmlns:a="http://schemas.openxmlformats.org/drawingml/2006/main">
          <a:off x="0" y="0"/>
          <a:ext cx="6877458" cy="3961291"/>
          <a:chOff x="7340" y="242556"/>
          <a:chExt cx="7038529" cy="3851209"/>
        </a:xfrm>
      </cdr:grpSpPr>
      <cdr:grpSp>
        <cdr:nvGrpSpPr>
          <cdr:cNvPr id="2" name="Group 1"/>
          <cdr:cNvGrpSpPr/>
        </cdr:nvGrpSpPr>
        <cdr:grpSpPr>
          <a:xfrm xmlns:a="http://schemas.openxmlformats.org/drawingml/2006/main">
            <a:off x="1060450" y="3736975"/>
            <a:ext cx="5985419" cy="356790"/>
            <a:chOff x="0" y="-9525"/>
            <a:chExt cx="5985432" cy="356782"/>
          </a:xfrm>
        </cdr:grpSpPr>
        <cdr:sp macro="" textlink="">
          <cdr:nvSpPr>
            <cdr:cNvPr id="3" name="TextBox 2"/>
            <cdr:cNvSpPr txBox="1"/>
          </cdr:nvSpPr>
          <cdr:spPr>
            <a:xfrm xmlns:a="http://schemas.openxmlformats.org/drawingml/2006/main">
              <a:off x="256904" y="119770"/>
              <a:ext cx="1775570" cy="2274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Healthy</a:t>
              </a:r>
            </a:p>
          </cdr:txBody>
        </cdr:sp>
        <cdr:sp macro="" textlink="">
          <cdr:nvSpPr>
            <cdr:cNvPr id="4" name="Left Brace 3"/>
            <cdr:cNvSpPr/>
          </cdr:nvSpPr>
          <cdr:spPr>
            <a:xfrm xmlns:a="http://schemas.openxmlformats.org/drawingml/2006/main" rot="16200000">
              <a:off x="1092712" y="-1102236"/>
              <a:ext cx="100582" cy="2286005"/>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5" name="TextBox 5"/>
            <cdr:cNvSpPr txBox="1"/>
          </cdr:nvSpPr>
          <cdr:spPr>
            <a:xfrm xmlns:a="http://schemas.openxmlformats.org/drawingml/2006/main">
              <a:off x="2956043" y="119770"/>
              <a:ext cx="1116892" cy="2274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6" name="Left Brace 5"/>
            <cdr:cNvSpPr/>
          </cdr:nvSpPr>
          <cdr:spPr>
            <a:xfrm xmlns:a="http://schemas.openxmlformats.org/drawingml/2006/main" rot="16200000">
              <a:off x="3452679" y="-667896"/>
              <a:ext cx="100582" cy="1417323"/>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7" name="Left Brace 6"/>
            <cdr:cNvSpPr/>
          </cdr:nvSpPr>
          <cdr:spPr>
            <a:xfrm xmlns:a="http://schemas.openxmlformats.org/drawingml/2006/main" rot="16200000">
              <a:off x="5226480" y="-667895"/>
              <a:ext cx="100582" cy="1417323"/>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8" name="TextBox 8"/>
            <cdr:cNvSpPr txBox="1"/>
          </cdr:nvSpPr>
          <cdr:spPr>
            <a:xfrm xmlns:a="http://schemas.openxmlformats.org/drawingml/2006/main">
              <a:off x="4710773" y="119770"/>
              <a:ext cx="1116892" cy="2274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grpSp>
        <cdr:nvGrpSpPr>
          <cdr:cNvPr id="13" name="Group 12"/>
          <cdr:cNvGrpSpPr/>
        </cdr:nvGrpSpPr>
        <cdr:grpSpPr>
          <a:xfrm xmlns:a="http://schemas.openxmlformats.org/drawingml/2006/main">
            <a:off x="7340" y="242556"/>
            <a:ext cx="0" cy="0"/>
            <a:chOff x="7340" y="242556"/>
            <a:chExt cx="0" cy="0"/>
          </a:xfrm>
        </cdr:grpSpPr>
      </cdr:grpSp>
    </cdr:grpSp>
  </cdr:relSizeAnchor>
</c:userShapes>
</file>

<file path=ppt/drawings/drawing6.xml><?xml version="1.0" encoding="utf-8"?>
<c:userShapes xmlns:c="http://schemas.openxmlformats.org/drawingml/2006/chart">
  <cdr:relSizeAnchor xmlns:cdr="http://schemas.openxmlformats.org/drawingml/2006/chartDrawing">
    <cdr:from>
      <cdr:x>0.09224</cdr:x>
      <cdr:y>0.07316</cdr:y>
    </cdr:from>
    <cdr:to>
      <cdr:x>0.9442</cdr:x>
      <cdr:y>0.75597</cdr:y>
    </cdr:to>
    <cdr:grpSp>
      <cdr:nvGrpSpPr>
        <cdr:cNvPr id="24" name="Group 23"/>
        <cdr:cNvGrpSpPr/>
      </cdr:nvGrpSpPr>
      <cdr:grpSpPr>
        <a:xfrm xmlns:a="http://schemas.openxmlformats.org/drawingml/2006/main">
          <a:off x="778305" y="395810"/>
          <a:ext cx="7188694" cy="3694139"/>
          <a:chOff x="0" y="-95250"/>
          <a:chExt cx="6099797" cy="3674610"/>
        </a:xfrm>
      </cdr:grpSpPr>
      <cdr:grpSp>
        <cdr:nvGrpSpPr>
          <cdr:cNvPr id="25" name="Group 24"/>
          <cdr:cNvGrpSpPr/>
        </cdr:nvGrpSpPr>
        <cdr:grpSpPr>
          <a:xfrm xmlns:a="http://schemas.openxmlformats.org/drawingml/2006/main">
            <a:off x="0" y="3213063"/>
            <a:ext cx="6099797" cy="366297"/>
            <a:chOff x="0" y="3213082"/>
            <a:chExt cx="6099707" cy="366293"/>
          </a:xfrm>
        </cdr:grpSpPr>
        <cdr:sp macro="" textlink="">
          <cdr:nvSpPr>
            <cdr:cNvPr id="29" name="TextBox 6"/>
            <cdr:cNvSpPr txBox="1"/>
          </cdr:nvSpPr>
          <cdr:spPr>
            <a:xfrm xmlns:a="http://schemas.openxmlformats.org/drawingml/2006/main">
              <a:off x="256902" y="3351897"/>
              <a:ext cx="1775563" cy="22747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Healthy</a:t>
              </a:r>
            </a:p>
          </cdr:txBody>
        </cdr:sp>
        <cdr:sp macro="" textlink="">
          <cdr:nvSpPr>
            <cdr:cNvPr id="30" name="Left Brace 29"/>
            <cdr:cNvSpPr/>
          </cdr:nvSpPr>
          <cdr:spPr>
            <a:xfrm xmlns:a="http://schemas.openxmlformats.org/drawingml/2006/main" rot="16200000">
              <a:off x="1092709" y="2120373"/>
              <a:ext cx="100578" cy="2285996"/>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31" name="TextBox 5"/>
            <cdr:cNvSpPr txBox="1"/>
          </cdr:nvSpPr>
          <cdr:spPr>
            <a:xfrm xmlns:a="http://schemas.openxmlformats.org/drawingml/2006/main">
              <a:off x="3013179" y="3351897"/>
              <a:ext cx="1116887" cy="22747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32" name="Left Brace 31"/>
            <cdr:cNvSpPr/>
          </cdr:nvSpPr>
          <cdr:spPr>
            <a:xfrm xmlns:a="http://schemas.openxmlformats.org/drawingml/2006/main" rot="16200000">
              <a:off x="3490766" y="2554713"/>
              <a:ext cx="100578" cy="1417317"/>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33" name="Left Brace 32"/>
            <cdr:cNvSpPr/>
          </cdr:nvSpPr>
          <cdr:spPr>
            <a:xfrm xmlns:a="http://schemas.openxmlformats.org/drawingml/2006/main" rot="16200000">
              <a:off x="5340760" y="2554714"/>
              <a:ext cx="100578" cy="1417317"/>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34" name="TextBox 8"/>
            <cdr:cNvSpPr txBox="1"/>
          </cdr:nvSpPr>
          <cdr:spPr>
            <a:xfrm xmlns:a="http://schemas.openxmlformats.org/drawingml/2006/main">
              <a:off x="4815527" y="3351896"/>
              <a:ext cx="1116887" cy="22747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grpSp>
        <cdr:nvGrpSpPr>
          <cdr:cNvPr id="26" name="Group 25"/>
          <cdr:cNvGrpSpPr/>
        </cdr:nvGrpSpPr>
        <cdr:grpSpPr>
          <a:xfrm xmlns:a="http://schemas.openxmlformats.org/drawingml/2006/main">
            <a:off x="2555916" y="-95250"/>
            <a:ext cx="1905016" cy="3200382"/>
            <a:chOff x="2555915" y="-95251"/>
            <a:chExt cx="1905000" cy="3200418"/>
          </a:xfrm>
        </cdr:grpSpPr>
        <cdr:cxnSp macro="">
          <cdr:nvCxnSpPr>
            <cdr:cNvPr id="27" name="Straight Connector 26"/>
            <cdr:cNvCxnSpPr/>
          </cdr:nvCxnSpPr>
          <cdr:spPr>
            <a:xfrm xmlns:a="http://schemas.openxmlformats.org/drawingml/2006/main">
              <a:off x="4460915" y="-95251"/>
              <a:ext cx="0" cy="3200418"/>
            </a:xfrm>
            <a:prstGeom xmlns:a="http://schemas.openxmlformats.org/drawingml/2006/main" prst="line">
              <a:avLst/>
            </a:prstGeom>
            <a:ln xmlns:a="http://schemas.openxmlformats.org/drawingml/2006/main" w="19050">
              <a:solidFill>
                <a:schemeClr val="bg1">
                  <a:lumMod val="50000"/>
                </a:schemeClr>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cxnSp macro="">
          <cdr:nvCxnSpPr>
            <cdr:cNvPr id="28" name="Straight Connector 27"/>
            <cdr:cNvCxnSpPr/>
          </cdr:nvCxnSpPr>
          <cdr:spPr>
            <a:xfrm xmlns:a="http://schemas.openxmlformats.org/drawingml/2006/main">
              <a:off x="2555915" y="-95251"/>
              <a:ext cx="0" cy="3200418"/>
            </a:xfrm>
            <a:prstGeom xmlns:a="http://schemas.openxmlformats.org/drawingml/2006/main" prst="line">
              <a:avLst/>
            </a:prstGeom>
            <a:ln xmlns:a="http://schemas.openxmlformats.org/drawingml/2006/main" w="19050">
              <a:solidFill>
                <a:schemeClr val="bg1">
                  <a:lumMod val="50000"/>
                </a:schemeClr>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grpSp>
    </cdr:grpSp>
  </cdr:relSizeAnchor>
</c:userShapes>
</file>

<file path=ppt/drawings/drawing7.xml><?xml version="1.0" encoding="utf-8"?>
<c:userShapes xmlns:c="http://schemas.openxmlformats.org/drawingml/2006/chart">
  <cdr:relSizeAnchor xmlns:cdr="http://schemas.openxmlformats.org/drawingml/2006/chartDrawing">
    <cdr:from>
      <cdr:x>0.08777</cdr:x>
      <cdr:y>0.07529</cdr:y>
    </cdr:from>
    <cdr:to>
      <cdr:x>0.94914</cdr:x>
      <cdr:y>0.74648</cdr:y>
    </cdr:to>
    <cdr:grpSp>
      <cdr:nvGrpSpPr>
        <cdr:cNvPr id="2" name="Group 1"/>
        <cdr:cNvGrpSpPr/>
      </cdr:nvGrpSpPr>
      <cdr:grpSpPr>
        <a:xfrm xmlns:a="http://schemas.openxmlformats.org/drawingml/2006/main">
          <a:off x="760454" y="426697"/>
          <a:ext cx="7463053" cy="3803885"/>
          <a:chOff x="0" y="-66675"/>
          <a:chExt cx="6014064" cy="3741260"/>
        </a:xfrm>
      </cdr:grpSpPr>
      <cdr:grpSp>
        <cdr:nvGrpSpPr>
          <cdr:cNvPr id="3" name="Group 2"/>
          <cdr:cNvGrpSpPr/>
        </cdr:nvGrpSpPr>
        <cdr:grpSpPr>
          <a:xfrm xmlns:a="http://schemas.openxmlformats.org/drawingml/2006/main">
            <a:off x="0" y="3313058"/>
            <a:ext cx="6014064" cy="361527"/>
            <a:chOff x="0" y="3313085"/>
            <a:chExt cx="6013895" cy="361526"/>
          </a:xfrm>
        </cdr:grpSpPr>
        <cdr:sp macro="" textlink="">
          <cdr:nvSpPr>
            <cdr:cNvPr id="7" name="TextBox 6"/>
            <cdr:cNvSpPr txBox="1"/>
          </cdr:nvSpPr>
          <cdr:spPr>
            <a:xfrm xmlns:a="http://schemas.openxmlformats.org/drawingml/2006/main">
              <a:off x="256898" y="3447135"/>
              <a:ext cx="1775537"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Healthy</a:t>
              </a:r>
            </a:p>
          </cdr:txBody>
        </cdr:sp>
        <cdr:sp macro="" textlink="">
          <cdr:nvSpPr>
            <cdr:cNvPr id="8" name="Left Brace 7"/>
            <cdr:cNvSpPr/>
          </cdr:nvSpPr>
          <cdr:spPr>
            <a:xfrm xmlns:a="http://schemas.openxmlformats.org/drawingml/2006/main" rot="16200000">
              <a:off x="1092693" y="2220392"/>
              <a:ext cx="100577" cy="2285963"/>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9" name="TextBox 5"/>
            <cdr:cNvSpPr txBox="1"/>
          </cdr:nvSpPr>
          <cdr:spPr>
            <a:xfrm xmlns:a="http://schemas.openxmlformats.org/drawingml/2006/main">
              <a:off x="2927411" y="3447135"/>
              <a:ext cx="1116871"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Coping</a:t>
              </a:r>
            </a:p>
          </cdr:txBody>
        </cdr:sp>
        <cdr:sp macro="" textlink="">
          <cdr:nvSpPr>
            <cdr:cNvPr id="10" name="Left Brace 9"/>
            <cdr:cNvSpPr/>
          </cdr:nvSpPr>
          <cdr:spPr>
            <a:xfrm xmlns:a="http://schemas.openxmlformats.org/drawingml/2006/main" rot="16200000">
              <a:off x="3443090" y="2654726"/>
              <a:ext cx="100577" cy="1417296"/>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11" name="Left Brace 10"/>
            <cdr:cNvSpPr/>
          </cdr:nvSpPr>
          <cdr:spPr>
            <a:xfrm xmlns:a="http://schemas.openxmlformats.org/drawingml/2006/main" rot="16200000">
              <a:off x="5254958" y="2654726"/>
              <a:ext cx="100577" cy="1417296"/>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12" name="TextBox 8"/>
            <cdr:cNvSpPr txBox="1"/>
          </cdr:nvSpPr>
          <cdr:spPr>
            <a:xfrm xmlns:a="http://schemas.openxmlformats.org/drawingml/2006/main">
              <a:off x="4748783" y="3447135"/>
              <a:ext cx="1116871" cy="227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grpSp>
        <cdr:nvGrpSpPr>
          <cdr:cNvPr id="4" name="Group 3"/>
          <cdr:cNvGrpSpPr/>
        </cdr:nvGrpSpPr>
        <cdr:grpSpPr>
          <a:xfrm xmlns:a="http://schemas.openxmlformats.org/drawingml/2006/main">
            <a:off x="2536900" y="-66675"/>
            <a:ext cx="1847875" cy="3200401"/>
            <a:chOff x="2536887" y="-66676"/>
            <a:chExt cx="1847850" cy="3200454"/>
          </a:xfrm>
        </cdr:grpSpPr>
        <cdr:cxnSp macro="">
          <cdr:nvCxnSpPr>
            <cdr:cNvPr id="5" name="Straight Connector 4"/>
            <cdr:cNvCxnSpPr/>
          </cdr:nvCxnSpPr>
          <cdr:spPr>
            <a:xfrm xmlns:a="http://schemas.openxmlformats.org/drawingml/2006/main">
              <a:off x="4384737" y="-66676"/>
              <a:ext cx="0" cy="3200454"/>
            </a:xfrm>
            <a:prstGeom xmlns:a="http://schemas.openxmlformats.org/drawingml/2006/main" prst="line">
              <a:avLst/>
            </a:prstGeom>
            <a:ln xmlns:a="http://schemas.openxmlformats.org/drawingml/2006/main" w="19050">
              <a:solidFill>
                <a:schemeClr val="bg1">
                  <a:lumMod val="50000"/>
                </a:schemeClr>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cxnSp macro="">
          <cdr:nvCxnSpPr>
            <cdr:cNvPr id="6" name="Straight Connector 5"/>
            <cdr:cNvCxnSpPr/>
          </cdr:nvCxnSpPr>
          <cdr:spPr>
            <a:xfrm xmlns:a="http://schemas.openxmlformats.org/drawingml/2006/main">
              <a:off x="2536887" y="-66676"/>
              <a:ext cx="0" cy="3200454"/>
            </a:xfrm>
            <a:prstGeom xmlns:a="http://schemas.openxmlformats.org/drawingml/2006/main" prst="line">
              <a:avLst/>
            </a:prstGeom>
            <a:ln xmlns:a="http://schemas.openxmlformats.org/drawingml/2006/main" w="19050">
              <a:solidFill>
                <a:schemeClr val="bg1">
                  <a:lumMod val="50000"/>
                </a:schemeClr>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grpSp>
    </cdr:grpSp>
  </cdr:relSizeAnchor>
</c:userShapes>
</file>

<file path=ppt/drawings/drawing8.xml><?xml version="1.0" encoding="utf-8"?>
<c:userShapes xmlns:c="http://schemas.openxmlformats.org/drawingml/2006/chart">
  <cdr:relSizeAnchor xmlns:cdr="http://schemas.openxmlformats.org/drawingml/2006/chartDrawing">
    <cdr:from>
      <cdr:x>0.08003</cdr:x>
      <cdr:y>0.22645</cdr:y>
    </cdr:from>
    <cdr:to>
      <cdr:x>0.97659</cdr:x>
      <cdr:y>0.85246</cdr:y>
    </cdr:to>
    <cdr:grpSp>
      <cdr:nvGrpSpPr>
        <cdr:cNvPr id="2" name="Group 1"/>
        <cdr:cNvGrpSpPr/>
      </cdr:nvGrpSpPr>
      <cdr:grpSpPr>
        <a:xfrm xmlns:a="http://schemas.openxmlformats.org/drawingml/2006/main">
          <a:off x="536649" y="1052585"/>
          <a:ext cx="6011973" cy="2909820"/>
          <a:chOff x="-741828" y="-1393060"/>
          <a:chExt cx="4603810" cy="4731748"/>
        </a:xfrm>
      </cdr:grpSpPr>
      <cdr:grpSp>
        <cdr:nvGrpSpPr>
          <cdr:cNvPr id="3" name="Group 2"/>
          <cdr:cNvGrpSpPr/>
        </cdr:nvGrpSpPr>
        <cdr:grpSpPr>
          <a:xfrm xmlns:a="http://schemas.openxmlformats.org/drawingml/2006/main">
            <a:off x="-671287" y="2855914"/>
            <a:ext cx="4533269" cy="482774"/>
            <a:chOff x="51372" y="2140280"/>
            <a:chExt cx="3301327" cy="243176"/>
          </a:xfrm>
        </cdr:grpSpPr>
        <cdr:sp macro="" textlink="">
          <cdr:nvSpPr>
            <cdr:cNvPr id="5" name="TextBox 6"/>
            <cdr:cNvSpPr txBox="1"/>
          </cdr:nvSpPr>
          <cdr:spPr>
            <a:xfrm xmlns:a="http://schemas.openxmlformats.org/drawingml/2006/main">
              <a:off x="51372" y="2222814"/>
              <a:ext cx="1253780" cy="1606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Healthy</a:t>
              </a:r>
            </a:p>
          </cdr:txBody>
        </cdr:sp>
        <cdr:sp macro="" textlink="">
          <cdr:nvSpPr>
            <cdr:cNvPr id="6" name="Left Brace 5"/>
            <cdr:cNvSpPr/>
          </cdr:nvSpPr>
          <cdr:spPr>
            <a:xfrm xmlns:a="http://schemas.openxmlformats.org/drawingml/2006/main" rot="16200000">
              <a:off x="621507" y="1572596"/>
              <a:ext cx="91436" cy="1226804"/>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7" name="TextBox 5"/>
            <cdr:cNvSpPr txBox="1"/>
          </cdr:nvSpPr>
          <cdr:spPr>
            <a:xfrm xmlns:a="http://schemas.openxmlformats.org/drawingml/2006/main">
              <a:off x="1526458" y="2222815"/>
              <a:ext cx="788668" cy="1606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dirty="0"/>
                <a:t>Coping</a:t>
              </a:r>
            </a:p>
          </cdr:txBody>
        </cdr:sp>
        <cdr:sp macro="" textlink="">
          <cdr:nvSpPr>
            <cdr:cNvPr id="8" name="Left Brace 7"/>
            <cdr:cNvSpPr/>
          </cdr:nvSpPr>
          <cdr:spPr>
            <a:xfrm xmlns:a="http://schemas.openxmlformats.org/drawingml/2006/main" rot="16200000">
              <a:off x="1866079" y="1798586"/>
              <a:ext cx="91436" cy="774824"/>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9" name="Left Brace 8"/>
            <cdr:cNvSpPr/>
          </cdr:nvSpPr>
          <cdr:spPr>
            <a:xfrm xmlns:a="http://schemas.openxmlformats.org/drawingml/2006/main" rot="16200000">
              <a:off x="2820022" y="1770175"/>
              <a:ext cx="91436" cy="831646"/>
            </a:xfrm>
            <a:prstGeom xmlns:a="http://schemas.openxmlformats.org/drawingml/2006/main" prst="leftBrac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ln>
                  <a:solidFill>
                    <a:sysClr val="windowText" lastClr="000000"/>
                  </a:solidFill>
                </a:ln>
              </a:endParaRPr>
            </a:p>
          </cdr:txBody>
        </cdr:sp>
        <cdr:sp macro="" textlink="">
          <cdr:nvSpPr>
            <cdr:cNvPr id="10" name="TextBox 8"/>
            <cdr:cNvSpPr txBox="1"/>
          </cdr:nvSpPr>
          <cdr:spPr>
            <a:xfrm xmlns:a="http://schemas.openxmlformats.org/drawingml/2006/main">
              <a:off x="2394553" y="2222814"/>
              <a:ext cx="958146" cy="1606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Vulnerable</a:t>
              </a:r>
            </a:p>
          </cdr:txBody>
        </cdr:sp>
      </cdr:grpSp>
      <cdr:grpSp>
        <cdr:nvGrpSpPr>
          <cdr:cNvPr id="4" name="Group 3"/>
          <cdr:cNvGrpSpPr/>
        </cdr:nvGrpSpPr>
        <cdr:grpSpPr>
          <a:xfrm xmlns:a="http://schemas.openxmlformats.org/drawingml/2006/main">
            <a:off x="-741828" y="-1393060"/>
            <a:ext cx="0" cy="0"/>
            <a:chOff x="-741828" y="-1393060"/>
            <a:chExt cx="0" cy="0"/>
          </a:xfrm>
        </cdr:grpSpPr>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909B5-29F0-42ED-8465-BF8A6C697340}" type="datetimeFigureOut">
              <a:rPr lang="en-US" smtClean="0"/>
              <a:pPr/>
              <a:t>9/10/17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B4A20-BF32-444D-BC4F-88E592A70B33}" type="slidenum">
              <a:rPr lang="en-US" smtClean="0"/>
              <a:pPr/>
              <a:t>‹#›</a:t>
            </a:fld>
            <a:endParaRPr lang="en-US"/>
          </a:p>
        </p:txBody>
      </p:sp>
    </p:spTree>
    <p:extLst>
      <p:ext uri="{BB962C8B-B14F-4D97-AF65-F5344CB8AC3E}">
        <p14:creationId xmlns:p14="http://schemas.microsoft.com/office/powerpoint/2010/main" val="115007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 </a:t>
            </a:r>
            <a:r>
              <a:rPr lang="en-US" i="1" dirty="0" smtClean="0"/>
              <a:t>Which one of the following statements comes closest to describing your saving habits?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Saving habit will impact</a:t>
            </a:r>
            <a:r>
              <a:rPr lang="en-US" baseline="0" dirty="0" smtClean="0"/>
              <a:t> all three elements of financial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“Don’t Save” category includes two</a:t>
            </a:r>
            <a:r>
              <a:rPr lang="en-US" baseline="0" dirty="0" smtClean="0"/>
              <a:t> answers: “Don't save - usually spend more than income” and “Don't save - usually spend about as much as income”.  The At Risk segment has the highest rate of spending more than income, at 25%.  (12% for Unengaged and 9% for Tenuous.)  Of the three answers that constitute the planned saving category, “Save regularly by putting money aside each month” is by far the most common answer.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Saving with a plan includes: (a) saving regularly by putting money aside each month; (b) saving income of one family member, spending the other; and (c) spending regular income, saving other income (where “regular income” include wages, salaries, pensions and other income you receive on a regular ongoing basis ; and “other income” includes bonuses, gift money, occasional investment income, tax refunds, etc.)</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15</a:t>
            </a:fld>
            <a:endParaRPr lang="en-US"/>
          </a:p>
        </p:txBody>
      </p:sp>
    </p:spTree>
    <p:extLst>
      <p:ext uri="{BB962C8B-B14F-4D97-AF65-F5344CB8AC3E}">
        <p14:creationId xmlns:p14="http://schemas.microsoft.com/office/powerpoint/2010/main" val="307998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Non-mortgage debt-to-income (DTI) ratio assesses total outstanding non-mortgage debt (as opposed to monthly debt payments included in the FOR) in the context of total annual income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(as opposed to monthly income included in the FOR). Non-mortgage debt-to-income ratio was calculated by aggregating a household’s student loan debt, medical debt, and other non-mortgage debt, and then dividing that number by the household’s annual income. Where medical debt was unknown, $0 was assumed. A non-mortgage DTI of less than 10 percent is considered a manageable amount of debt; a ratio between 10 and 40 percent is considered high, but still manageable; and a ratio over 40 percent is considered unhealthy.  </a:t>
            </a:r>
            <a:endParaRPr lang="en-US" dirty="0" smtClean="0"/>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16</a:t>
            </a:fld>
            <a:endParaRPr lang="en-US"/>
          </a:p>
        </p:txBody>
      </p:sp>
    </p:spTree>
    <p:extLst>
      <p:ext uri="{BB962C8B-B14F-4D97-AF65-F5344CB8AC3E}">
        <p14:creationId xmlns:p14="http://schemas.microsoft.com/office/powerpoint/2010/main" val="416810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financial health segmentation highlights distinct clusters of consumer behaviors, attitudes, and financial circumstances. Understanding consumers’ pain points and how segments currently use and perceive different financial products provides a foundation for targeted product design and marketing, enhanced nonprofit programming, and consumer-focused policymaking.  </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17</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point of this slide is less the specific indicators and data points, and more the overall trend: green (closer to 100% predominates for healthy); yellow/orange predominates across all categories for Coping; and we get into more orange and red territory for Vulnerable.</a:t>
            </a:r>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18</a:t>
            </a:fld>
            <a:endParaRPr lang="en-US"/>
          </a:p>
        </p:txBody>
      </p:sp>
    </p:spTree>
    <p:extLst>
      <p:ext uri="{BB962C8B-B14F-4D97-AF65-F5344CB8AC3E}">
        <p14:creationId xmlns:p14="http://schemas.microsoft.com/office/powerpoint/2010/main" val="263428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just a gradual</a:t>
            </a:r>
            <a:r>
              <a:rPr lang="en-US" baseline="0" dirty="0" smtClean="0"/>
              <a:t> decline from Healthy to Coping to At Risk, but significant, step-wise drops, underscoring the chasm between Healthy segments and the other segments.  We see the same patterns across the core elements of financial health.</a:t>
            </a:r>
            <a:endParaRPr lang="en-US" dirty="0" smtClean="0"/>
          </a:p>
          <a:p>
            <a:r>
              <a:rPr lang="en-US" dirty="0" smtClean="0"/>
              <a:t>Trend</a:t>
            </a:r>
            <a:r>
              <a:rPr lang="en-US" baseline="0" dirty="0" smtClean="0"/>
              <a:t> holds for many (depicted here) but let’s look at some exceptions to this trend.</a:t>
            </a:r>
            <a:endParaRPr lang="en-US" dirty="0" smtClean="0"/>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19</a:t>
            </a:fld>
            <a:endParaRPr lang="en-US"/>
          </a:p>
        </p:txBody>
      </p:sp>
    </p:spTree>
    <p:extLst>
      <p:ext uri="{BB962C8B-B14F-4D97-AF65-F5344CB8AC3E}">
        <p14:creationId xmlns:p14="http://schemas.microsoft.com/office/powerpoint/2010/main" val="307454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diagram of the resilience</a:t>
            </a:r>
            <a:r>
              <a:rPr lang="en-US" baseline="0" dirty="0" smtClean="0"/>
              <a:t> indicators, you see the same patterns as we saw with day-to-day, but you also see the Unengaged segment start to differentiate further from the Tenuous segment.  You also see that the Coping and At Risk segments do better with insurance coverage, though we should note that we asked about “at least one person in the household” and coverage alone (not amount or quality of coverage).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ability to weather financial ups and downs is not just how much you have in your bank account, but also access to affordable credit</a:t>
            </a:r>
            <a:r>
              <a:rPr lang="en-US" baseline="0" dirty="0" smtClean="0"/>
              <a:t> and a network of family and friends (as well as social services).</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20</a:t>
            </a:fld>
            <a:endParaRPr lang="en-US"/>
          </a:p>
        </p:txBody>
      </p:sp>
    </p:spTree>
    <p:extLst>
      <p:ext uri="{BB962C8B-B14F-4D97-AF65-F5344CB8AC3E}">
        <p14:creationId xmlns:p14="http://schemas.microsoft.com/office/powerpoint/2010/main" val="325189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21</a:t>
            </a:fld>
            <a:endParaRPr lang="en-US"/>
          </a:p>
        </p:txBody>
      </p:sp>
    </p:spTree>
    <p:extLst>
      <p:ext uri="{BB962C8B-B14F-4D97-AF65-F5344CB8AC3E}">
        <p14:creationId xmlns:p14="http://schemas.microsoft.com/office/powerpoint/2010/main" val="51649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financial health segmentation highlights distinct clusters of consumer behaviors, attitudes, and financial circumstances. Understanding consumers’ pain points and how segments currently use and perceive different financial products provides a foundation for targeted product design and marketing, enhanced nonprofit programming, and consumer-focused policymaking.  </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22</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E2CC7-CFEA-0F4D-8789-8A15A65078D5}" type="slidenum">
              <a:rPr lang="en-US" smtClean="0"/>
              <a:t>23</a:t>
            </a:fld>
            <a:endParaRPr lang="en-US"/>
          </a:p>
        </p:txBody>
      </p:sp>
    </p:spTree>
    <p:extLst>
      <p:ext uri="{BB962C8B-B14F-4D97-AF65-F5344CB8AC3E}">
        <p14:creationId xmlns:p14="http://schemas.microsoft.com/office/powerpoint/2010/main" val="972777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E5CB6-C5B6-E84A-B9E6-CA7686B4C1C4}" type="slidenum">
              <a:rPr lang="en-US" smtClean="0"/>
              <a:t>24</a:t>
            </a:fld>
            <a:endParaRPr lang="en-US"/>
          </a:p>
        </p:txBody>
      </p:sp>
    </p:spTree>
    <p:extLst>
      <p:ext uri="{BB962C8B-B14F-4D97-AF65-F5344CB8AC3E}">
        <p14:creationId xmlns:p14="http://schemas.microsoft.com/office/powerpoint/2010/main" val="391714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Introduce</a:t>
            </a:r>
            <a:r>
              <a:rPr lang="en-US" baseline="0" smtClean="0"/>
              <a:t> Denise to say a few words about why they are excited about the study.</a:t>
            </a:r>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a:t>
            </a:fld>
            <a:endParaRPr lang="en-US"/>
          </a:p>
        </p:txBody>
      </p:sp>
    </p:spTree>
    <p:extLst>
      <p:ext uri="{BB962C8B-B14F-4D97-AF65-F5344CB8AC3E}">
        <p14:creationId xmlns:p14="http://schemas.microsoft.com/office/powerpoint/2010/main" val="102321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financial health segmentation highlights distinct clusters of consumer behaviors, attitudes, and financial circumstances. Understanding consumers’ pain points and how segments currently use and perceive different financial products provides a foundation for targeted product design and marketing, enhanced nonprofit programming, and consumer-focused policymaking.  </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25</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Needed or delete?  (Purpose: expanded call-to-action </a:t>
            </a:r>
            <a:r>
              <a:rPr lang="en-US" baseline="0" dirty="0" smtClean="0"/>
              <a:t>- </a:t>
            </a:r>
            <a:r>
              <a:rPr lang="en-US" dirty="0" smtClean="0"/>
              <a:t>a la Amex’s feedback)</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27</a:t>
            </a:fld>
            <a:endParaRPr lang="en-US"/>
          </a:p>
        </p:txBody>
      </p:sp>
    </p:spTree>
    <p:extLst>
      <p:ext uri="{BB962C8B-B14F-4D97-AF65-F5344CB8AC3E}">
        <p14:creationId xmlns:p14="http://schemas.microsoft.com/office/powerpoint/2010/main" val="42849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 thank you for attending this webinar, we are offering $200 off our conference. Register before April 17</a:t>
            </a:r>
            <a:r>
              <a:rPr lang="en-US" baseline="30000" dirty="0" smtClean="0"/>
              <a:t>th</a:t>
            </a:r>
            <a:r>
              <a:rPr lang="en-US" baseline="0" dirty="0" smtClean="0"/>
              <a:t> for a lower rate. </a:t>
            </a:r>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C5B4A20-BF32-444D-BC4F-88E592A70B33}"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&amp; Employment: Thriving</a:t>
            </a:r>
            <a:r>
              <a:rPr lang="en-US" baseline="0" dirty="0" smtClean="0"/>
              <a:t> and Stable are the oldest segments with the highest concentration of retired people.  While our Focused segment skews more middle-aged and working.</a:t>
            </a:r>
            <a:br>
              <a:rPr lang="en-US" baseline="0" dirty="0" smtClean="0"/>
            </a:br>
            <a:endParaRPr lang="en-US" dirty="0" smtClean="0"/>
          </a:p>
          <a:p>
            <a:r>
              <a:rPr lang="en-US" dirty="0" smtClean="0"/>
              <a:t>Kids:</a:t>
            </a:r>
            <a:r>
              <a:rPr lang="en-US" baseline="0" dirty="0" smtClean="0"/>
              <a:t> </a:t>
            </a:r>
            <a:r>
              <a:rPr lang="en-US" dirty="0" smtClean="0"/>
              <a:t>Thriving</a:t>
            </a:r>
            <a:r>
              <a:rPr lang="en-US" baseline="0" dirty="0" smtClean="0"/>
              <a:t> and Stable have less than average instance of having kids in the </a:t>
            </a:r>
            <a:r>
              <a:rPr lang="en-US" baseline="0" dirty="0" err="1" smtClean="0"/>
              <a:t>hh</a:t>
            </a:r>
            <a:r>
              <a:rPr lang="en-US" baseline="0" dirty="0" smtClean="0"/>
              <a:t>.  Focused has average instance.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31</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Kids:</a:t>
            </a:r>
            <a:r>
              <a:rPr lang="en-US" sz="1200" i="0" baseline="0" dirty="0" smtClean="0"/>
              <a:t> </a:t>
            </a:r>
            <a:r>
              <a:rPr lang="en-US" sz="1200" i="0" dirty="0" smtClean="0"/>
              <a:t>35% have children in the household (above</a:t>
            </a:r>
            <a:r>
              <a:rPr lang="en-US" sz="1200" i="0" baseline="0" dirty="0" smtClean="0"/>
              <a:t> average)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Age: Both Striving and Tenuous skew younger than the segments we previously looked at, though we see the distribution and diversity in age within the segment.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Employment: Striving and Tenuous also skew toward working, though a lower rates than the Focus segment (which had 70% employed).</a:t>
            </a:r>
          </a:p>
        </p:txBody>
      </p:sp>
      <p:sp>
        <p:nvSpPr>
          <p:cNvPr id="4" name="Slide Number Placeholder 3"/>
          <p:cNvSpPr>
            <a:spLocks noGrp="1"/>
          </p:cNvSpPr>
          <p:nvPr>
            <p:ph type="sldNum" sz="quarter" idx="10"/>
          </p:nvPr>
        </p:nvSpPr>
        <p:spPr/>
        <p:txBody>
          <a:bodyPr/>
          <a:lstStyle/>
          <a:p>
            <a:fld id="{8C5B4A20-BF32-444D-BC4F-88E592A70B33}" type="slidenum">
              <a:rPr lang="en-US" smtClean="0"/>
              <a:pPr/>
              <a:t>32</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Employment: </a:t>
            </a:r>
            <a:r>
              <a:rPr lang="en-US" dirty="0" smtClean="0"/>
              <a:t>At Risk</a:t>
            </a:r>
            <a:r>
              <a:rPr lang="en-US" baseline="0" dirty="0" smtClean="0"/>
              <a:t> is more likely to be working than Unengaged.  We see that more than half of the Unengaged segment is not working (though not because they are retired); includes looking for work, disabled, and other.  Unengaged has the </a:t>
            </a:r>
            <a:r>
              <a:rPr lang="en-US" sz="1200" dirty="0" smtClean="0"/>
              <a:t>highest concentration</a:t>
            </a:r>
            <a:r>
              <a:rPr lang="en-US" sz="1200" baseline="0" dirty="0" smtClean="0"/>
              <a:t> of</a:t>
            </a:r>
            <a:r>
              <a:rPr lang="en-US" sz="1200" dirty="0" smtClean="0"/>
              <a:t> full-time students (14%).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Kids: Unengaged has 32% kids in </a:t>
            </a:r>
            <a:r>
              <a:rPr lang="en-US" sz="1200" b="0" i="0" baseline="0" dirty="0" err="1" smtClean="0"/>
              <a:t>hh</a:t>
            </a:r>
            <a:r>
              <a:rPr lang="en-US" sz="1200" b="0" i="0" baseline="0" dirty="0" smtClean="0"/>
              <a:t> (</a:t>
            </a:r>
            <a:r>
              <a:rPr lang="en-US" sz="1200" b="0" i="0" baseline="0" dirty="0" err="1" smtClean="0"/>
              <a:t>avg</a:t>
            </a:r>
            <a:r>
              <a:rPr lang="en-US" sz="1200" b="0" i="0" baseline="0" dirty="0" smtClean="0"/>
              <a:t>) and </a:t>
            </a:r>
            <a:r>
              <a:rPr lang="en-US" dirty="0" smtClean="0"/>
              <a:t>At Risk has</a:t>
            </a:r>
            <a:r>
              <a:rPr lang="en-US" baseline="0" dirty="0" smtClean="0"/>
              <a:t> </a:t>
            </a:r>
            <a:r>
              <a:rPr lang="en-US" sz="1200" b="0" i="0" baseline="0" dirty="0" smtClean="0"/>
              <a:t>40% (above </a:t>
            </a:r>
            <a:r>
              <a:rPr lang="en-US" sz="1200" b="0" i="0" baseline="0" dirty="0" err="1" smtClean="0"/>
              <a:t>avg</a:t>
            </a:r>
            <a:r>
              <a:rPr lang="en-US" sz="1200" b="0" i="0" baseline="0" dirty="0" smtClean="0"/>
              <a:t>; highest of all segments).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8C5B4A20-BF32-444D-BC4F-88E592A70B33}" type="slidenum">
              <a:rPr lang="en-US" smtClean="0"/>
              <a:pPr/>
              <a:t>33</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 </a:t>
            </a:r>
            <a:r>
              <a:rPr lang="en-US" sz="1200" i="1" dirty="0" smtClean="0"/>
              <a:t>How easy is it for you to predict next month’s income for your household?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Income volatility, more prevalent</a:t>
            </a:r>
            <a:r>
              <a:rPr lang="en-US" baseline="0" dirty="0" smtClean="0"/>
              <a:t> amongst Coping and Vulnerable segments may contribute to difficulty planning and budgeting.</a:t>
            </a:r>
            <a:endParaRPr lang="en-US" dirty="0" smtClean="0"/>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34</a:t>
            </a:fld>
            <a:endParaRPr lang="en-US"/>
          </a:p>
        </p:txBody>
      </p:sp>
    </p:spTree>
    <p:extLst>
      <p:ext uri="{BB962C8B-B14F-4D97-AF65-F5344CB8AC3E}">
        <p14:creationId xmlns:p14="http://schemas.microsoft.com/office/powerpoint/2010/main" val="221397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E5CB6-C5B6-E84A-B9E6-CA7686B4C1C4}" type="slidenum">
              <a:rPr lang="en-US" smtClean="0"/>
              <a:t>3</a:t>
            </a:fld>
            <a:endParaRPr lang="en-US"/>
          </a:p>
        </p:txBody>
      </p:sp>
    </p:spTree>
    <p:extLst>
      <p:ext uri="{BB962C8B-B14F-4D97-AF65-F5344CB8AC3E}">
        <p14:creationId xmlns:p14="http://schemas.microsoft.com/office/powerpoint/2010/main" val="245628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Subjective + Objective</a:t>
            </a:r>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7</a:t>
            </a:fld>
            <a:endParaRPr lang="en-US"/>
          </a:p>
        </p:txBody>
      </p:sp>
    </p:spTree>
    <p:extLst>
      <p:ext uri="{BB962C8B-B14F-4D97-AF65-F5344CB8AC3E}">
        <p14:creationId xmlns:p14="http://schemas.microsoft.com/office/powerpoint/2010/main" val="331684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financial health segmentation highlights distinct clusters of consumer behaviors, attitudes, and financial circumstances. Understanding consumers’ pain points and how segments currently use and perceive different financial products provides a foundation for targeted product design and marketing, enhanced nonprofit programming, and consumer-focused policymaking.  </a:t>
            </a:r>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10</a:t>
            </a:fld>
            <a:endParaRPr lang="en-US"/>
          </a:p>
        </p:txBody>
      </p:sp>
    </p:spTree>
    <p:extLst>
      <p:ext uri="{BB962C8B-B14F-4D97-AF65-F5344CB8AC3E}">
        <p14:creationId xmlns:p14="http://schemas.microsoft.com/office/powerpoint/2010/main" val="35527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E5CB6-C5B6-E84A-B9E6-CA7686B4C1C4}" type="slidenum">
              <a:rPr lang="en-US" smtClean="0"/>
              <a:t>11</a:t>
            </a:fld>
            <a:endParaRPr lang="en-US"/>
          </a:p>
        </p:txBody>
      </p:sp>
    </p:spTree>
    <p:extLst>
      <p:ext uri="{BB962C8B-B14F-4D97-AF65-F5344CB8AC3E}">
        <p14:creationId xmlns:p14="http://schemas.microsoft.com/office/powerpoint/2010/main" val="350605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07E5CB6-C5B6-E84A-B9E6-CA7686B4C1C4}" type="slidenum">
              <a:rPr lang="en-US" smtClean="0"/>
              <a:t>12</a:t>
            </a:fld>
            <a:endParaRPr lang="en-US"/>
          </a:p>
        </p:txBody>
      </p:sp>
    </p:spTree>
    <p:extLst>
      <p:ext uri="{BB962C8B-B14F-4D97-AF65-F5344CB8AC3E}">
        <p14:creationId xmlns:p14="http://schemas.microsoft.com/office/powerpoint/2010/main" val="363083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Survey question: </a:t>
            </a:r>
            <a:r>
              <a:rPr lang="en-US" sz="1200" i="1" dirty="0" smtClean="0"/>
              <a:t>Does your household plan ahead to make sure you have the money to pay for large irregular expenses (for example, bills not due each month, such as insurance, property taxes, car registration, etc.)?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100%/0%</a:t>
            </a:r>
            <a:r>
              <a:rPr lang="en-US" baseline="0" dirty="0" smtClean="0"/>
              <a:t> split between Striving and Tenuous</a:t>
            </a:r>
            <a:endParaRPr lang="en-US" dirty="0" smtClean="0"/>
          </a:p>
          <a:p>
            <a:r>
              <a:rPr lang="en-US" dirty="0" smtClean="0"/>
              <a:t>Exception:</a:t>
            </a:r>
            <a:r>
              <a:rPr lang="en-US" baseline="0" dirty="0" smtClean="0"/>
              <a:t> Striving is highest rate of planning.  Healthy segments have some who don’t need to plan.  </a:t>
            </a:r>
          </a:p>
          <a:p>
            <a:r>
              <a:rPr lang="en-US" baseline="0" dirty="0" smtClean="0"/>
              <a:t>Also, “we would plan ahead if we could” comes into play for Tenuous &amp; Vulnerable segments.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“yes, we plan” and “no, we don’t plan”, there are two other answers that are worth noting: (a) “not needing</a:t>
            </a:r>
            <a:r>
              <a:rPr lang="en-US" baseline="0" dirty="0" smtClean="0"/>
              <a:t> to plan ahead” is more prevalent amongst healthier segments that also have more cushion and cash reserves; and (b) “we would if we could” is more prevalent amongst the Tenuous and Vulnerable segments suggesting that there is a desire to plan (and potentially an opportunity to help them do so).</a:t>
            </a:r>
            <a:endParaRPr lang="en-US" dirty="0" smtClean="0"/>
          </a:p>
        </p:txBody>
      </p:sp>
      <p:sp>
        <p:nvSpPr>
          <p:cNvPr id="4" name="Slide Number Placeholder 3"/>
          <p:cNvSpPr>
            <a:spLocks noGrp="1"/>
          </p:cNvSpPr>
          <p:nvPr>
            <p:ph type="sldNum" sz="quarter" idx="10"/>
          </p:nvPr>
        </p:nvSpPr>
        <p:spPr/>
        <p:txBody>
          <a:bodyPr/>
          <a:lstStyle/>
          <a:p>
            <a:fld id="{8C5B4A20-BF32-444D-BC4F-88E592A70B33}" type="slidenum">
              <a:rPr lang="en-US" smtClean="0"/>
              <a:pPr/>
              <a:t>13</a:t>
            </a:fld>
            <a:endParaRPr lang="en-US"/>
          </a:p>
        </p:txBody>
      </p:sp>
    </p:spTree>
    <p:extLst>
      <p:ext uri="{BB962C8B-B14F-4D97-AF65-F5344CB8AC3E}">
        <p14:creationId xmlns:p14="http://schemas.microsoft.com/office/powerpoint/2010/main" val="307454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 </a:t>
            </a:r>
            <a:r>
              <a:rPr lang="en-US" sz="1200" i="1" dirty="0" smtClean="0"/>
              <a:t>Does your household have a budget or spending plan that you use to guide how your money gets spent each month?</a:t>
            </a:r>
            <a:endParaRPr lang="en-US" i="1" dirty="0" smtClean="0"/>
          </a:p>
          <a:p>
            <a:r>
              <a:rPr lang="en-US" dirty="0" smtClean="0"/>
              <a:t>Exception: Striving has the highest rate with At Risk just </a:t>
            </a:r>
            <a:r>
              <a:rPr lang="en-US" dirty="0" err="1" smtClean="0"/>
              <a:t>eeking</a:t>
            </a:r>
            <a:r>
              <a:rPr lang="en-US" dirty="0" smtClean="0"/>
              <a:t> out Thriving.</a:t>
            </a:r>
          </a:p>
          <a:p>
            <a:r>
              <a:rPr lang="en-US" dirty="0" smtClean="0"/>
              <a:t>Healthy</a:t>
            </a:r>
            <a:r>
              <a:rPr lang="en-US" baseline="0" dirty="0" smtClean="0"/>
              <a:t> segments may not need to budget for the same reason they didn’t need to plan as rigorously.</a:t>
            </a:r>
          </a:p>
          <a:p>
            <a:r>
              <a:rPr lang="en-US" baseline="0" dirty="0" smtClean="0"/>
              <a:t>Less healthy segments may have difficulty budgeting due to income volatility (next slide).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Budgeting</a:t>
            </a:r>
            <a:r>
              <a:rPr lang="en-US" baseline="0" dirty="0" smtClean="0"/>
              <a:t> is another exception to general trends we see amongst the indicators, with the Thriving segment being relatively low and Striving having the highest rate of budgeting.  It’s possible that the Thriving segment doesn’t feel the need to budget (similar to the planning ahead phenomenon) because they have ample cash reserves.</a:t>
            </a:r>
            <a:endParaRPr lang="en-US" dirty="0" smtClean="0"/>
          </a:p>
          <a:p>
            <a:endParaRPr lang="en-US" dirty="0"/>
          </a:p>
        </p:txBody>
      </p:sp>
      <p:sp>
        <p:nvSpPr>
          <p:cNvPr id="4" name="Slide Number Placeholder 3"/>
          <p:cNvSpPr>
            <a:spLocks noGrp="1"/>
          </p:cNvSpPr>
          <p:nvPr>
            <p:ph type="sldNum" sz="quarter" idx="10"/>
          </p:nvPr>
        </p:nvSpPr>
        <p:spPr/>
        <p:txBody>
          <a:bodyPr/>
          <a:lstStyle/>
          <a:p>
            <a:fld id="{8C5B4A20-BF32-444D-BC4F-88E592A70B33}" type="slidenum">
              <a:rPr lang="en-US" smtClean="0"/>
              <a:pPr/>
              <a:t>14</a:t>
            </a:fld>
            <a:endParaRPr lang="en-US"/>
          </a:p>
        </p:txBody>
      </p:sp>
    </p:spTree>
    <p:extLst>
      <p:ext uri="{BB962C8B-B14F-4D97-AF65-F5344CB8AC3E}">
        <p14:creationId xmlns:p14="http://schemas.microsoft.com/office/powerpoint/2010/main" val="30745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1878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019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0575" y="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300237-0DD8-D041-9F9F-A2CF6A3C9E02}" type="slidenum">
              <a:rPr lang="en-US" smtClean="0"/>
              <a:pPr/>
              <a:t>‹#›</a:t>
            </a:fld>
            <a:endParaRPr lang="en-US"/>
          </a:p>
        </p:txBody>
      </p:sp>
    </p:spTree>
    <p:extLst>
      <p:ext uri="{BB962C8B-B14F-4D97-AF65-F5344CB8AC3E}">
        <p14:creationId xmlns:p14="http://schemas.microsoft.com/office/powerpoint/2010/main" val="525079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1521" y="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300237-0DD8-D041-9F9F-A2CF6A3C9E02}" type="slidenum">
              <a:rPr lang="en-US" smtClean="0"/>
              <a:pPr/>
              <a:t>‹#›</a:t>
            </a:fld>
            <a:endParaRPr lang="en-US"/>
          </a:p>
        </p:txBody>
      </p:sp>
    </p:spTree>
    <p:extLst>
      <p:ext uri="{BB962C8B-B14F-4D97-AF65-F5344CB8AC3E}">
        <p14:creationId xmlns:p14="http://schemas.microsoft.com/office/powerpoint/2010/main" val="3772940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A300237-0DD8-D041-9F9F-A2CF6A3C9E02}" type="slidenum">
              <a:rPr lang="en-US" smtClean="0"/>
              <a:pPr/>
              <a:t>‹#›</a:t>
            </a:fld>
            <a:endParaRPr lang="en-US"/>
          </a:p>
        </p:txBody>
      </p:sp>
    </p:spTree>
    <p:extLst>
      <p:ext uri="{BB962C8B-B14F-4D97-AF65-F5344CB8AC3E}">
        <p14:creationId xmlns:p14="http://schemas.microsoft.com/office/powerpoint/2010/main" val="2274172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300237-0DD8-D041-9F9F-A2CF6A3C9E02}" type="slidenum">
              <a:rPr lang="en-US" smtClean="0"/>
              <a:pPr/>
              <a:t>‹#›</a:t>
            </a:fld>
            <a:endParaRPr lang="en-US"/>
          </a:p>
        </p:txBody>
      </p:sp>
    </p:spTree>
    <p:extLst>
      <p:ext uri="{BB962C8B-B14F-4D97-AF65-F5344CB8AC3E}">
        <p14:creationId xmlns:p14="http://schemas.microsoft.com/office/powerpoint/2010/main" val="194262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137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file://localhost/Users/matthewbrett/Documents/CFSI/Powerpoint/CFSI-logo-color.pn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file://localhost/Users/matthewbrett/Documents/CFSI/Powerpoint/CFSI-logo-color.png" TargetMode="External"/><Relationship Id="rId6" Type="http://schemas.openxmlformats.org/officeDocument/2006/relationships/image" Target="../media/image3.png"/><Relationship Id="rId7" Type="http://schemas.openxmlformats.org/officeDocument/2006/relationships/image" Target="file://localhost/Users/matthewbrett/Documents/CFSI/Powerpoint/PPT-image-01.tif" TargetMode="External"/><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Rectangle 11"/>
          <p:cNvSpPr/>
          <p:nvPr userDrawn="1"/>
        </p:nvSpPr>
        <p:spPr bwMode="auto">
          <a:xfrm>
            <a:off x="0" y="0"/>
            <a:ext cx="9144000" cy="1023042"/>
          </a:xfrm>
          <a:prstGeom prst="rect">
            <a:avLst/>
          </a:prstGeom>
          <a:solidFill>
            <a:srgbClr val="0074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3" name="Title Placeholder 1"/>
          <p:cNvSpPr>
            <a:spLocks noGrp="1"/>
          </p:cNvSpPr>
          <p:nvPr>
            <p:ph type="title"/>
          </p:nvPr>
        </p:nvSpPr>
        <p:spPr>
          <a:xfrm>
            <a:off x="790669" y="120730"/>
            <a:ext cx="8077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Rectangle 13"/>
          <p:cNvSpPr/>
          <p:nvPr userDrawn="1"/>
        </p:nvSpPr>
        <p:spPr bwMode="auto">
          <a:xfrm>
            <a:off x="0" y="6172200"/>
            <a:ext cx="9144000" cy="45719"/>
          </a:xfrm>
          <a:prstGeom prst="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pic>
        <p:nvPicPr>
          <p:cNvPr id="15" name="CFSI-logo-color.png" descr="/Users/matthewbrett/Documents/CFSI/Powerpoint/CFSI-logo-color.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762000" y="6477000"/>
            <a:ext cx="1447800" cy="253365"/>
          </a:xfrm>
          <a:prstGeom prst="rect">
            <a:avLst/>
          </a:prstGeom>
        </p:spPr>
      </p:pic>
    </p:spTree>
    <p:extLst>
      <p:ext uri="{BB962C8B-B14F-4D97-AF65-F5344CB8AC3E}">
        <p14:creationId xmlns:p14="http://schemas.microsoft.com/office/powerpoint/2010/main" val="687981395"/>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0" r:id="rId3"/>
    <p:sldLayoutId id="2147483652" r:id="rId4"/>
    <p:sldLayoutId id="2147483653" r:id="rId5"/>
    <p:sldLayoutId id="2147483657" r:id="rId6"/>
  </p:sldLayoutIdLst>
  <p:timing>
    <p:tnLst>
      <p:par>
        <p:cTn id="1" dur="indefinite" restart="never" nodeType="tmRoot"/>
      </p:par>
    </p:tnLst>
  </p:timing>
  <p:txStyles>
    <p:titleStyle>
      <a:lvl1pPr algn="l" defTabSz="457200" rtl="0" eaLnBrk="1" latinLnBrk="0" hangingPunct="1">
        <a:spcBef>
          <a:spcPct val="0"/>
        </a:spcBef>
        <a:buNone/>
        <a:defRPr sz="400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15" name="CFSI-logo-color.png" descr="/Users/matthewbrett/Documents/CFSI/Powerpoint/CFSI-logo-color.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3200401" y="304800"/>
            <a:ext cx="2362199" cy="413385"/>
          </a:xfrm>
          <a:prstGeom prst="rect">
            <a:avLst/>
          </a:prstGeom>
        </p:spPr>
      </p:pic>
      <p:pic>
        <p:nvPicPr>
          <p:cNvPr id="16" name="PPT-image-01.tif" descr="/Users/matthewbrett/Documents/CFSI/Powerpoint/PPT-image-01.tif"/>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1" y="2514600"/>
            <a:ext cx="9177311" cy="4419600"/>
          </a:xfrm>
          <a:prstGeom prst="rect">
            <a:avLst/>
          </a:prstGeom>
        </p:spPr>
      </p:pic>
      <p:sp>
        <p:nvSpPr>
          <p:cNvPr id="17" name="Title 1"/>
          <p:cNvSpPr txBox="1">
            <a:spLocks/>
          </p:cNvSpPr>
          <p:nvPr userDrawn="1"/>
        </p:nvSpPr>
        <p:spPr>
          <a:xfrm>
            <a:off x="3200400" y="1371600"/>
            <a:ext cx="6180224" cy="1470025"/>
          </a:xfrm>
          <a:prstGeom prst="rect">
            <a:avLst/>
          </a:prstGeom>
        </p:spPr>
        <p:txBody>
          <a:bodyPr anchor="t">
            <a:normAutofit/>
          </a:bodyPr>
          <a:lstStyle>
            <a:lvl1pPr algn="l" defTabSz="457200" rtl="0" eaLnBrk="1" latinLnBrk="0" hangingPunct="1">
              <a:spcBef>
                <a:spcPct val="0"/>
              </a:spcBef>
              <a:buNone/>
              <a:defRPr sz="3000" b="0" i="0" kern="1200" cap="none" baseline="0">
                <a:solidFill>
                  <a:schemeClr val="tx1"/>
                </a:solidFill>
                <a:latin typeface="Arial"/>
                <a:ea typeface="+mj-ea"/>
                <a:cs typeface="+mj-cs"/>
              </a:defRPr>
            </a:lvl1pPr>
          </a:lstStyle>
          <a:p>
            <a:r>
              <a:rPr lang="en-US" b="1" smtClean="0">
                <a:solidFill>
                  <a:srgbClr val="FF8F12"/>
                </a:solidFill>
              </a:rPr>
              <a:t>Title of Presentation </a:t>
            </a:r>
            <a:br>
              <a:rPr lang="en-US" b="1" smtClean="0">
                <a:solidFill>
                  <a:srgbClr val="FF8F12"/>
                </a:solidFill>
              </a:rPr>
            </a:br>
            <a:r>
              <a:rPr lang="en-US" sz="1600" smtClean="0">
                <a:solidFill>
                  <a:schemeClr val="accent3">
                    <a:lumMod val="50000"/>
                  </a:schemeClr>
                </a:solidFill>
              </a:rPr>
              <a:t>Subtitle of presentation</a:t>
            </a:r>
            <a:endParaRPr lang="en-US" sz="1600" dirty="0">
              <a:solidFill>
                <a:schemeClr val="accent3">
                  <a:lumMod val="50000"/>
                </a:schemeClr>
              </a:solidFill>
            </a:endParaRPr>
          </a:p>
        </p:txBody>
      </p:sp>
      <p:sp>
        <p:nvSpPr>
          <p:cNvPr id="18" name="Picture Placeholder 9"/>
          <p:cNvSpPr txBox="1">
            <a:spLocks/>
          </p:cNvSpPr>
          <p:nvPr userDrawn="1"/>
        </p:nvSpPr>
        <p:spPr>
          <a:xfrm>
            <a:off x="6858000" y="5410200"/>
            <a:ext cx="1828800" cy="990600"/>
          </a:xfrm>
          <a:prstGeom prst="rect">
            <a:avLst/>
          </a:prstGeom>
        </p:spPr>
        <p:txBody>
          <a:bodyPr>
            <a:normAutofit/>
          </a:bodyPr>
          <a:lstStyle>
            <a:lvl1pPr marL="0" indent="0" algn="l" defTabSz="457200" rtl="0" eaLnBrk="1" latinLnBrk="0" hangingPunct="1">
              <a:spcBef>
                <a:spcPct val="20000"/>
              </a:spcBef>
              <a:buFont typeface="Arial"/>
              <a:buNone/>
              <a:defRPr sz="20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Company Logo</a:t>
            </a:r>
            <a:endParaRPr lang="en-US" dirty="0"/>
          </a:p>
        </p:txBody>
      </p:sp>
    </p:spTree>
    <p:extLst>
      <p:ext uri="{BB962C8B-B14F-4D97-AF65-F5344CB8AC3E}">
        <p14:creationId xmlns:p14="http://schemas.microsoft.com/office/powerpoint/2010/main" val="102117257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txStyles>
    <p:titleStyle>
      <a:lvl1pPr algn="l" defTabSz="457200" rtl="0" eaLnBrk="1" latinLnBrk="0" hangingPunct="1">
        <a:spcBef>
          <a:spcPct val="0"/>
        </a:spcBef>
        <a:buNone/>
        <a:defRPr sz="400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file://localhost/Users/matthewbrett/Documents/CFSI/Powerpoint/CFSI-logo-color.png" TargetMode="External"/><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file://localhost/Users/matthewbrett/Documents/CFSI/Powerpoints/EMERGE-full-color.tif"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hyperlink" Target="mailto:jhogarth@cfsinnovatio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hyperlink" Target="http://bit.ly/ConsumerFinHealth" TargetMode="External"/><Relationship Id="rId5" Type="http://schemas.openxmlformats.org/officeDocument/2006/relationships/image" Target="../media/image33.jpeg"/><Relationship Id="rId6" Type="http://schemas.openxmlformats.org/officeDocument/2006/relationships/image" Target="file://localhost/Users/matthewbrett/Documents/CFSI/Powerpoints/Jennifer%20Tescher%20Talk/Images/cover.jpg"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chart" Target="../charts/char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file://localhost/Users/matthewbrett/Documents/CFSI/Powerpoints/Jennifer%20Tescher%20Talk/Images/customer-howareyou.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3.xml"/><Relationship Id="rId2"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file://localhost/Users/matthewbrett/Documents/CFSI/Powerpoints/Jennifer%20Tescher%20Talk/Images/FinancialHealth.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0800" y="1498600"/>
            <a:ext cx="5054600" cy="707886"/>
          </a:xfrm>
          <a:prstGeom prst="rect">
            <a:avLst/>
          </a:prstGeom>
          <a:noFill/>
        </p:spPr>
        <p:txBody>
          <a:bodyPr wrap="square" rtlCol="0">
            <a:spAutoFit/>
          </a:bodyPr>
          <a:lstStyle/>
          <a:p>
            <a:r>
              <a:rPr lang="en-US" sz="2400" b="1" dirty="0" smtClean="0">
                <a:solidFill>
                  <a:srgbClr val="FF8F12"/>
                </a:solidFill>
                <a:latin typeface="Arial"/>
                <a:cs typeface="Arial"/>
              </a:rPr>
              <a:t>Consumer Financial Health Study</a:t>
            </a:r>
            <a:endParaRPr lang="en-US" sz="2400" b="1" baseline="0" dirty="0" smtClean="0">
              <a:solidFill>
                <a:srgbClr val="FF8F12"/>
              </a:solidFill>
              <a:latin typeface="Arial"/>
              <a:cs typeface="Arial"/>
            </a:endParaRPr>
          </a:p>
          <a:p>
            <a:r>
              <a:rPr lang="en-US" sz="1600" b="1" baseline="0" dirty="0" smtClean="0">
                <a:latin typeface="Arial"/>
                <a:cs typeface="Arial"/>
              </a:rPr>
              <a:t>Financial Health Segmentation</a:t>
            </a:r>
            <a:endParaRPr lang="en-US" sz="1600" b="1" dirty="0">
              <a:latin typeface="Arial"/>
              <a:cs typeface="Arial"/>
            </a:endParaRPr>
          </a:p>
        </p:txBody>
      </p:sp>
      <p:pic>
        <p:nvPicPr>
          <p:cNvPr id="10" name="CFSI-logo-color.png" descr="/Users/matthewbrett/Documents/CFSI/Powerpoint/CFSI-logo-color.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3695701" y="292100"/>
            <a:ext cx="2362199" cy="413385"/>
          </a:xfrm>
          <a:prstGeom prst="rect">
            <a:avLst/>
          </a:prstGeom>
        </p:spPr>
      </p:pic>
      <p:pic>
        <p:nvPicPr>
          <p:cNvPr id="1026" name="Picture 2" descr="C:\Users\jhogarth\Downloads\finhealth-bl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298" y="1086041"/>
            <a:ext cx="1021144" cy="1021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98285"/>
            <a:ext cx="9144000" cy="446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782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6842"/>
            <a:ext cx="9156700" cy="53911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Key Takeaways</a:t>
            </a:r>
            <a:endParaRPr lang="en-US" dirty="0"/>
          </a:p>
        </p:txBody>
      </p:sp>
      <p:sp>
        <p:nvSpPr>
          <p:cNvPr id="14" name="Rectangle 13"/>
          <p:cNvSpPr/>
          <p:nvPr/>
        </p:nvSpPr>
        <p:spPr>
          <a:xfrm>
            <a:off x="938784" y="1313071"/>
            <a:ext cx="7347734" cy="661436"/>
          </a:xfrm>
          <a:prstGeom prst="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373471" y="1192236"/>
            <a:ext cx="6676207" cy="8682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r>
              <a:rPr lang="en-US" sz="2200" dirty="0">
                <a:solidFill>
                  <a:prstClr val="black"/>
                </a:solidFill>
              </a:rPr>
              <a:t>More than half of the U.S. population (57%) is struggling financially.</a:t>
            </a:r>
          </a:p>
        </p:txBody>
      </p:sp>
      <p:sp>
        <p:nvSpPr>
          <p:cNvPr id="20" name="Oval 19"/>
          <p:cNvSpPr/>
          <p:nvPr/>
        </p:nvSpPr>
        <p:spPr>
          <a:xfrm>
            <a:off x="441054" y="1087456"/>
            <a:ext cx="777240" cy="777240"/>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6"/>
          <p:cNvSpPr/>
          <p:nvPr/>
        </p:nvSpPr>
        <p:spPr>
          <a:xfrm>
            <a:off x="554878" y="1201281"/>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p:txBody>
      </p:sp>
      <p:sp>
        <p:nvSpPr>
          <p:cNvPr id="30" name="Oval 6"/>
          <p:cNvSpPr/>
          <p:nvPr/>
        </p:nvSpPr>
        <p:spPr>
          <a:xfrm>
            <a:off x="600597" y="5058700"/>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4</a:t>
            </a:r>
            <a:endParaRPr lang="en-US" sz="4400" kern="1200" dirty="0"/>
          </a:p>
        </p:txBody>
      </p:sp>
    </p:spTree>
    <p:extLst>
      <p:ext uri="{BB962C8B-B14F-4D97-AF65-F5344CB8AC3E}">
        <p14:creationId xmlns:p14="http://schemas.microsoft.com/office/powerpoint/2010/main" val="217191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mentation-03.eps" descr="/Users/matthewbrett/Documents/CFSI/Powerpoints/Jennifer Tescher Talk/Images/segmentation-0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90" y="2344848"/>
            <a:ext cx="8670020" cy="1600619"/>
          </a:xfrm>
          <a:prstGeom prst="rect">
            <a:avLst/>
          </a:prstGeom>
        </p:spPr>
      </p:pic>
      <p:pic>
        <p:nvPicPr>
          <p:cNvPr id="5" name="29%.eps" descr="/Users/matthewbrett/Documents/CFSI/Powerpoints/Jennifer Tescher Talk/Images/29%.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990" y="4131734"/>
            <a:ext cx="2804974" cy="423333"/>
          </a:xfrm>
          <a:prstGeom prst="rect">
            <a:avLst/>
          </a:prstGeom>
        </p:spPr>
      </p:pic>
      <p:pic>
        <p:nvPicPr>
          <p:cNvPr id="6" name="28%.eps" descr="/Users/matthewbrett/Documents/CFSI/Powerpoints/Jennifer Tescher Talk/Images/28%.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766" y="4131734"/>
            <a:ext cx="2824682" cy="423333"/>
          </a:xfrm>
          <a:prstGeom prst="rect">
            <a:avLst/>
          </a:prstGeom>
        </p:spPr>
      </p:pic>
      <p:pic>
        <p:nvPicPr>
          <p:cNvPr id="7" name="43%.eps" descr="/Users/matthewbrett/Documents/CFSI/Powerpoints/Jennifer Tescher Talk/Images/43%.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250" y="4131734"/>
            <a:ext cx="2768760" cy="423333"/>
          </a:xfrm>
          <a:prstGeom prst="rect">
            <a:avLst/>
          </a:prstGeom>
        </p:spPr>
      </p:pic>
      <p:sp>
        <p:nvSpPr>
          <p:cNvPr id="2" name="Title 1"/>
          <p:cNvSpPr>
            <a:spLocks noGrp="1"/>
          </p:cNvSpPr>
          <p:nvPr>
            <p:ph type="title"/>
          </p:nvPr>
        </p:nvSpPr>
        <p:spPr/>
        <p:txBody>
          <a:bodyPr/>
          <a:lstStyle/>
          <a:p>
            <a:r>
              <a:rPr lang="en-US" dirty="0" smtClean="0"/>
              <a:t>Financial Health Segments</a:t>
            </a:r>
            <a:endParaRPr lang="en-US" dirty="0"/>
          </a:p>
        </p:txBody>
      </p:sp>
    </p:spTree>
    <p:extLst>
      <p:ext uri="{BB962C8B-B14F-4D97-AF65-F5344CB8AC3E}">
        <p14:creationId xmlns:p14="http://schemas.microsoft.com/office/powerpoint/2010/main" val="8841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othealthy.eps" descr="/Users/matthewbrett/Documents/CFSI/Powerpoints/Jennifer Tescher Talk/Images/nothealthy.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59757"/>
            <a:ext cx="4914900" cy="2065867"/>
          </a:xfrm>
          <a:prstGeom prst="rect">
            <a:avLst/>
          </a:prstGeom>
        </p:spPr>
      </p:pic>
      <p:pic>
        <p:nvPicPr>
          <p:cNvPr id="10" name="healthy.eps" descr="/Users/matthewbrett/Documents/CFSI/Powerpoints/Jennifer Tescher Talk/Images/healthy.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699" y="1059757"/>
            <a:ext cx="2438400" cy="2065867"/>
          </a:xfrm>
          <a:prstGeom prst="rect">
            <a:avLst/>
          </a:prstGeom>
        </p:spPr>
      </p:pic>
      <p:pic>
        <p:nvPicPr>
          <p:cNvPr id="11" name="red-people.eps" descr="/Users/matthewbrett/Documents/CFSI/Powerpoints/Jennifer Tescher Talk/Images/red-peopl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950" y="4740436"/>
            <a:ext cx="4851400" cy="1303867"/>
          </a:xfrm>
          <a:prstGeom prst="rect">
            <a:avLst/>
          </a:prstGeom>
        </p:spPr>
      </p:pic>
      <p:pic>
        <p:nvPicPr>
          <p:cNvPr id="12" name="red-people2.eps" descr="/Users/matthewbrett/Documents/CFSI/Powerpoints/Jennifer Tescher Talk/Images/red-people2.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8373" y="3300913"/>
            <a:ext cx="2692400" cy="1303867"/>
          </a:xfrm>
          <a:prstGeom prst="rect">
            <a:avLst/>
          </a:prstGeom>
        </p:spPr>
      </p:pic>
      <p:sp>
        <p:nvSpPr>
          <p:cNvPr id="2" name="TextBox 1"/>
          <p:cNvSpPr txBox="1"/>
          <p:nvPr/>
        </p:nvSpPr>
        <p:spPr>
          <a:xfrm>
            <a:off x="4550773" y="5962821"/>
            <a:ext cx="190500" cy="307777"/>
          </a:xfrm>
          <a:prstGeom prst="rect">
            <a:avLst/>
          </a:prstGeom>
          <a:noFill/>
        </p:spPr>
        <p:txBody>
          <a:bodyPr wrap="square" rtlCol="0">
            <a:spAutoFit/>
          </a:bodyPr>
          <a:lstStyle/>
          <a:p>
            <a:r>
              <a:rPr lang="en-US" sz="1400" dirty="0" smtClean="0">
                <a:solidFill>
                  <a:schemeClr val="accent2"/>
                </a:solidFill>
                <a:latin typeface="Brandon Grotesque Regular"/>
                <a:cs typeface="Brandon Grotesque Regular"/>
              </a:rPr>
              <a:t>’</a:t>
            </a:r>
            <a:endParaRPr lang="en-US" sz="1400" dirty="0">
              <a:solidFill>
                <a:schemeClr val="accent2"/>
              </a:solidFill>
              <a:latin typeface="Brandon Grotesque Regular"/>
              <a:cs typeface="Brandon Grotesque Regular"/>
            </a:endParaRPr>
          </a:p>
        </p:txBody>
      </p:sp>
      <p:sp>
        <p:nvSpPr>
          <p:cNvPr id="4" name="Title 3"/>
          <p:cNvSpPr>
            <a:spLocks noGrp="1"/>
          </p:cNvSpPr>
          <p:nvPr>
            <p:ph type="title"/>
          </p:nvPr>
        </p:nvSpPr>
        <p:spPr/>
        <p:txBody>
          <a:bodyPr/>
          <a:lstStyle/>
          <a:p>
            <a:r>
              <a:rPr lang="en-US" dirty="0" smtClean="0"/>
              <a:t>Financial Health</a:t>
            </a:r>
            <a:endParaRPr lang="en-US" dirty="0"/>
          </a:p>
        </p:txBody>
      </p:sp>
    </p:spTree>
    <p:extLst>
      <p:ext uri="{BB962C8B-B14F-4D97-AF65-F5344CB8AC3E}">
        <p14:creationId xmlns:p14="http://schemas.microsoft.com/office/powerpoint/2010/main" val="2783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400"/>
            <a:ext cx="9144000" cy="5562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665" y="0"/>
            <a:ext cx="8515350" cy="1143000"/>
          </a:xfrm>
        </p:spPr>
        <p:txBody>
          <a:bodyPr>
            <a:noAutofit/>
          </a:bodyPr>
          <a:lstStyle/>
          <a:p>
            <a:r>
              <a:rPr lang="en-US" sz="3400" dirty="0" smtClean="0"/>
              <a:t>Plan Ahead: Large </a:t>
            </a:r>
            <a:r>
              <a:rPr lang="en-US" sz="3400" dirty="0"/>
              <a:t>Irregular </a:t>
            </a:r>
            <a:r>
              <a:rPr lang="en-US" sz="3400" dirty="0" smtClean="0"/>
              <a:t>Expenses</a:t>
            </a:r>
            <a:endParaRPr lang="en-US" sz="3400" dirty="0"/>
          </a:p>
        </p:txBody>
      </p:sp>
      <p:graphicFrame>
        <p:nvGraphicFramePr>
          <p:cNvPr id="6" name="Chart 5"/>
          <p:cNvGraphicFramePr>
            <a:graphicFrameLocks/>
          </p:cNvGraphicFramePr>
          <p:nvPr>
            <p:extLst>
              <p:ext uri="{D42A27DB-BD31-4B8C-83A1-F6EECF244321}">
                <p14:modId xmlns:p14="http://schemas.microsoft.com/office/powerpoint/2010/main" val="992876883"/>
              </p:ext>
            </p:extLst>
          </p:nvPr>
        </p:nvGraphicFramePr>
        <p:xfrm>
          <a:off x="534924" y="1164350"/>
          <a:ext cx="8074152" cy="55714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12752" y="1761829"/>
            <a:ext cx="633742" cy="307777"/>
          </a:xfrm>
          <a:prstGeom prst="rect">
            <a:avLst/>
          </a:prstGeom>
          <a:noFill/>
        </p:spPr>
        <p:txBody>
          <a:bodyPr wrap="square" rtlCol="0">
            <a:spAutoFit/>
          </a:bodyPr>
          <a:lstStyle/>
          <a:p>
            <a:r>
              <a:rPr lang="en-US" sz="1400" b="1" dirty="0" smtClean="0">
                <a:cs typeface="Arial" panose="020B0604020202020204" pitchFamily="34" charset="0"/>
              </a:rPr>
              <a:t>29%</a:t>
            </a:r>
            <a:endParaRPr lang="en-US" sz="1400" b="1" dirty="0">
              <a:cs typeface="Arial" panose="020B0604020202020204" pitchFamily="34" charset="0"/>
            </a:endParaRPr>
          </a:p>
        </p:txBody>
      </p:sp>
      <p:sp>
        <p:nvSpPr>
          <p:cNvPr id="5" name="Down Arrow 4"/>
          <p:cNvSpPr/>
          <p:nvPr/>
        </p:nvSpPr>
        <p:spPr>
          <a:xfrm>
            <a:off x="6654296" y="1104521"/>
            <a:ext cx="452673" cy="344031"/>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5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400"/>
            <a:ext cx="9144000" cy="5562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268698257"/>
              </p:ext>
            </p:extLst>
          </p:nvPr>
        </p:nvGraphicFramePr>
        <p:xfrm>
          <a:off x="525871" y="1213538"/>
          <a:ext cx="8364632" cy="57263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Budget or Spending Plan</a:t>
            </a:r>
            <a:endParaRPr lang="en-US" dirty="0"/>
          </a:p>
        </p:txBody>
      </p:sp>
      <p:sp>
        <p:nvSpPr>
          <p:cNvPr id="5" name="Down Arrow 4"/>
          <p:cNvSpPr/>
          <p:nvPr/>
        </p:nvSpPr>
        <p:spPr>
          <a:xfrm>
            <a:off x="6781045" y="1123384"/>
            <a:ext cx="452673" cy="344031"/>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20800"/>
            <a:ext cx="9144000" cy="5537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Saving Habits</a:t>
            </a:r>
          </a:p>
        </p:txBody>
      </p:sp>
      <p:graphicFrame>
        <p:nvGraphicFramePr>
          <p:cNvPr id="4" name="Chart 3"/>
          <p:cNvGraphicFramePr>
            <a:graphicFrameLocks/>
          </p:cNvGraphicFramePr>
          <p:nvPr>
            <p:extLst>
              <p:ext uri="{D42A27DB-BD31-4B8C-83A1-F6EECF244321}">
                <p14:modId xmlns:p14="http://schemas.microsoft.com/office/powerpoint/2010/main" val="3471914204"/>
              </p:ext>
            </p:extLst>
          </p:nvPr>
        </p:nvGraphicFramePr>
        <p:xfrm>
          <a:off x="534924" y="1514475"/>
          <a:ext cx="8074152" cy="5219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1040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08100"/>
            <a:ext cx="9144000" cy="5549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146" y="0"/>
            <a:ext cx="8505825" cy="1143000"/>
          </a:xfrm>
        </p:spPr>
        <p:txBody>
          <a:bodyPr>
            <a:noAutofit/>
          </a:bodyPr>
          <a:lstStyle/>
          <a:p>
            <a:r>
              <a:rPr lang="en-US" dirty="0"/>
              <a:t>Non-Mortgage Debt-to-Income Ratio</a:t>
            </a:r>
          </a:p>
        </p:txBody>
      </p:sp>
      <p:graphicFrame>
        <p:nvGraphicFramePr>
          <p:cNvPr id="5" name="Chart 4"/>
          <p:cNvGraphicFramePr>
            <a:graphicFrameLocks/>
          </p:cNvGraphicFramePr>
          <p:nvPr>
            <p:extLst>
              <p:ext uri="{D42A27DB-BD31-4B8C-83A1-F6EECF244321}">
                <p14:modId xmlns:p14="http://schemas.microsoft.com/office/powerpoint/2010/main" val="2671093064"/>
              </p:ext>
            </p:extLst>
          </p:nvPr>
        </p:nvGraphicFramePr>
        <p:xfrm>
          <a:off x="534924" y="1419226"/>
          <a:ext cx="8074152" cy="5295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931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6842"/>
            <a:ext cx="9156700" cy="53911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Key Takeaways</a:t>
            </a:r>
            <a:endParaRPr lang="en-US" dirty="0"/>
          </a:p>
        </p:txBody>
      </p:sp>
      <p:sp>
        <p:nvSpPr>
          <p:cNvPr id="14" name="Rectangle 13"/>
          <p:cNvSpPr/>
          <p:nvPr/>
        </p:nvSpPr>
        <p:spPr>
          <a:xfrm>
            <a:off x="938784" y="1313071"/>
            <a:ext cx="7347734" cy="661436"/>
          </a:xfrm>
          <a:prstGeom prst="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373471" y="1192236"/>
            <a:ext cx="6676207" cy="8682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r>
              <a:rPr lang="en-US" sz="2200" dirty="0">
                <a:solidFill>
                  <a:prstClr val="black"/>
                </a:solidFill>
              </a:rPr>
              <a:t>More than half of the U.S. population (57%) is struggling financially.</a:t>
            </a:r>
          </a:p>
        </p:txBody>
      </p:sp>
      <p:sp>
        <p:nvSpPr>
          <p:cNvPr id="16" name="Rectangle 15"/>
          <p:cNvSpPr/>
          <p:nvPr/>
        </p:nvSpPr>
        <p:spPr>
          <a:xfrm>
            <a:off x="938784" y="2482407"/>
            <a:ext cx="7347734" cy="878642"/>
          </a:xfrm>
          <a:prstGeom prst="rect">
            <a:avLst/>
          </a:prstGeom>
          <a:solidFill>
            <a:srgbClr val="D9D9D9"/>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1373737" y="2482407"/>
            <a:ext cx="6675941" cy="878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defTabSz="800100">
              <a:lnSpc>
                <a:spcPct val="90000"/>
              </a:lnSpc>
              <a:spcBef>
                <a:spcPct val="0"/>
              </a:spcBef>
              <a:spcAft>
                <a:spcPct val="35000"/>
              </a:spcAft>
            </a:pPr>
            <a:r>
              <a:rPr lang="en-US" sz="2200" dirty="0">
                <a:solidFill>
                  <a:prstClr val="black"/>
                </a:solidFill>
              </a:rPr>
              <a:t>Consumers’ behaviors and attitudes within financial health segments are consistent across the core elements of financial health. </a:t>
            </a:r>
            <a:endParaRPr lang="en-US" sz="2200" kern="1200" dirty="0"/>
          </a:p>
        </p:txBody>
      </p:sp>
      <p:sp>
        <p:nvSpPr>
          <p:cNvPr id="20" name="Oval 19"/>
          <p:cNvSpPr/>
          <p:nvPr/>
        </p:nvSpPr>
        <p:spPr>
          <a:xfrm>
            <a:off x="441054" y="1087456"/>
            <a:ext cx="777240" cy="777240"/>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6"/>
          <p:cNvSpPr/>
          <p:nvPr/>
        </p:nvSpPr>
        <p:spPr>
          <a:xfrm>
            <a:off x="554878" y="1201281"/>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p:txBody>
      </p:sp>
      <p:sp>
        <p:nvSpPr>
          <p:cNvPr id="22" name="Oval 21"/>
          <p:cNvSpPr/>
          <p:nvPr/>
        </p:nvSpPr>
        <p:spPr>
          <a:xfrm>
            <a:off x="486773" y="2236270"/>
            <a:ext cx="777715" cy="777715"/>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6"/>
          <p:cNvSpPr/>
          <p:nvPr/>
        </p:nvSpPr>
        <p:spPr>
          <a:xfrm>
            <a:off x="600666" y="2358413"/>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2</a:t>
            </a:r>
            <a:endParaRPr lang="en-US" sz="3900" kern="1200" dirty="0"/>
          </a:p>
        </p:txBody>
      </p:sp>
      <p:sp>
        <p:nvSpPr>
          <p:cNvPr id="30" name="Oval 6"/>
          <p:cNvSpPr/>
          <p:nvPr/>
        </p:nvSpPr>
        <p:spPr>
          <a:xfrm>
            <a:off x="600597" y="5058700"/>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dirty="0"/>
          </a:p>
        </p:txBody>
      </p:sp>
    </p:spTree>
    <p:extLst>
      <p:ext uri="{BB962C8B-B14F-4D97-AF65-F5344CB8AC3E}">
        <p14:creationId xmlns:p14="http://schemas.microsoft.com/office/powerpoint/2010/main" val="2171918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5" y="0"/>
            <a:ext cx="8486775" cy="1143000"/>
          </a:xfrm>
        </p:spPr>
        <p:txBody>
          <a:bodyPr>
            <a:noAutofit/>
          </a:bodyPr>
          <a:lstStyle/>
          <a:p>
            <a:r>
              <a:rPr lang="en-US" sz="3200" dirty="0"/>
              <a:t>Consistency </a:t>
            </a:r>
            <a:r>
              <a:rPr lang="en-US" sz="3200" dirty="0" smtClean="0"/>
              <a:t>Across Financial Health Measures</a:t>
            </a:r>
            <a:endParaRPr lang="en-US" sz="3200" dirty="0"/>
          </a:p>
        </p:txBody>
      </p:sp>
      <p:sp>
        <p:nvSpPr>
          <p:cNvPr id="7" name="Rectangle 6"/>
          <p:cNvSpPr/>
          <p:nvPr/>
        </p:nvSpPr>
        <p:spPr>
          <a:xfrm>
            <a:off x="0" y="1270000"/>
            <a:ext cx="9144000" cy="558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208614515"/>
              </p:ext>
            </p:extLst>
          </p:nvPr>
        </p:nvGraphicFramePr>
        <p:xfrm>
          <a:off x="262549" y="1140733"/>
          <a:ext cx="8598180" cy="5666467"/>
        </p:xfrm>
        <a:graphic>
          <a:graphicData uri="http://schemas.openxmlformats.org/drawingml/2006/table">
            <a:tbl>
              <a:tblPr/>
              <a:tblGrid>
                <a:gridCol w="261340"/>
                <a:gridCol w="4321708"/>
                <a:gridCol w="486949"/>
                <a:gridCol w="486949"/>
                <a:gridCol w="486949"/>
                <a:gridCol w="486949"/>
                <a:gridCol w="486949"/>
                <a:gridCol w="504135"/>
                <a:gridCol w="659959"/>
                <a:gridCol w="416293"/>
              </a:tblGrid>
              <a:tr h="173508">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en-US" sz="11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1"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1100" b="1" i="0" u="none" strike="noStrike">
                          <a:solidFill>
                            <a:srgbClr val="000000"/>
                          </a:solidFill>
                          <a:effectLst/>
                          <a:latin typeface="Calibri"/>
                        </a:rPr>
                        <a:t>Healthy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100" b="1" i="0" u="none" strike="noStrike">
                          <a:solidFill>
                            <a:srgbClr val="000000"/>
                          </a:solidFill>
                          <a:effectLst/>
                          <a:latin typeface="Calibri"/>
                        </a:rPr>
                        <a:t>Coping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1" i="0" u="none" strike="noStrike">
                          <a:solidFill>
                            <a:srgbClr val="000000"/>
                          </a:solidFill>
                          <a:effectLst/>
                          <a:latin typeface="Calibri"/>
                        </a:rPr>
                        <a:t>Vulnerable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47015">
                <a:tc>
                  <a:txBody>
                    <a:bodyPr/>
                    <a:lstStyle/>
                    <a:p>
                      <a:pPr algn="l" fontAlgn="b"/>
                      <a:endParaRPr lang="en-US" sz="1100" b="0" i="1"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Thriving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Focused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Stable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Striving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Tenuous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Unengaged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At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8">
                <a:tc rowSpan="12">
                  <a:txBody>
                    <a:bodyPr/>
                    <a:lstStyle/>
                    <a:p>
                      <a:pPr algn="ctr" fontAlgn="ctr"/>
                      <a:r>
                        <a:rPr lang="en-US" sz="1100" b="1" i="0" u="none" strike="noStrike" dirty="0">
                          <a:solidFill>
                            <a:srgbClr val="000000"/>
                          </a:solidFill>
                          <a:effectLst/>
                          <a:latin typeface="Calibri"/>
                        </a:rPr>
                        <a:t>Day-to-Day</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I seldom or never juggle bill payments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65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7BF7C"/>
                    </a:solidFill>
                  </a:tcPr>
                </a:tc>
                <a:tc>
                  <a:txBody>
                    <a:bodyPr/>
                    <a:lstStyle/>
                    <a:p>
                      <a:pPr algn="ctr" fontAlgn="ctr"/>
                      <a:r>
                        <a:rPr lang="en-US" sz="1100" b="0" i="0" u="none" strike="noStrike">
                          <a:solidFill>
                            <a:srgbClr val="000000"/>
                          </a:solidFill>
                          <a:effectLst/>
                          <a:latin typeface="Calibri"/>
                        </a:rPr>
                        <a:t>89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5C87D"/>
                    </a:solidFill>
                  </a:tcPr>
                </a:tc>
                <a:tc>
                  <a:txBody>
                    <a:bodyPr/>
                    <a:lstStyle/>
                    <a:p>
                      <a:pPr algn="ctr" fontAlgn="ctr"/>
                      <a:r>
                        <a:rPr lang="en-US" sz="1100" b="0" i="0" u="none" strike="noStrike">
                          <a:solidFill>
                            <a:srgbClr val="000000"/>
                          </a:solidFill>
                          <a:effectLst/>
                          <a:latin typeface="Calibri"/>
                        </a:rPr>
                        <a:t>94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C47D"/>
                    </a:solidFill>
                  </a:tcPr>
                </a:tc>
                <a:tc>
                  <a:txBody>
                    <a:bodyPr/>
                    <a:lstStyle/>
                    <a:p>
                      <a:pPr algn="ctr" fontAlgn="ctr"/>
                      <a:r>
                        <a:rPr lang="en-US" sz="1100" b="0" i="0" u="none" strike="noStrike">
                          <a:solidFill>
                            <a:srgbClr val="000000"/>
                          </a:solidFill>
                          <a:effectLst/>
                          <a:latin typeface="Calibri"/>
                        </a:rPr>
                        <a:t>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3E884"/>
                    </a:solidFill>
                  </a:tcPr>
                </a:tc>
                <a:tc>
                  <a:txBody>
                    <a:bodyPr/>
                    <a:lstStyle/>
                    <a:p>
                      <a:pPr algn="ctr" fontAlgn="ctr"/>
                      <a:r>
                        <a:rPr lang="en-US" sz="1100" b="0" i="0" u="none" strike="noStrike">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E081"/>
                    </a:solidFill>
                  </a:tcPr>
                </a:tc>
                <a:tc>
                  <a:txBody>
                    <a:bodyPr/>
                    <a:lstStyle/>
                    <a:p>
                      <a:pPr algn="ctr" fontAlgn="ctr"/>
                      <a:r>
                        <a:rPr lang="en-US" sz="1100" b="0" i="0" u="none" strike="noStrike" dirty="0">
                          <a:solidFill>
                            <a:srgbClr val="000000"/>
                          </a:solidFill>
                          <a:effectLst/>
                          <a:latin typeface="Calibri"/>
                        </a:rPr>
                        <a:t>55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683"/>
                    </a:solidFill>
                  </a:tcPr>
                </a:tc>
                <a:tc>
                  <a:txBody>
                    <a:bodyPr/>
                    <a:lstStyle/>
                    <a:p>
                      <a:pPr algn="ctr" fontAlgn="ctr"/>
                      <a:r>
                        <a:rPr lang="en-US" sz="1100" b="0" i="0" u="none" strike="noStrike">
                          <a:solidFill>
                            <a:srgbClr val="000000"/>
                          </a:solidFill>
                          <a:effectLst/>
                          <a:latin typeface="Calibri"/>
                        </a:rPr>
                        <a:t>13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8B71"/>
                    </a:solidFill>
                  </a:tcPr>
                </a:tc>
              </a:tr>
              <a:tr h="230616">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never runs out of money before the end of the month</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58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7BF7C"/>
                    </a:solidFill>
                  </a:tcPr>
                </a:tc>
                <a:tc>
                  <a:txBody>
                    <a:bodyPr/>
                    <a:lstStyle/>
                    <a:p>
                      <a:pPr algn="ctr" fontAlgn="ctr"/>
                      <a:r>
                        <a:rPr lang="en-US" sz="1100" b="0" i="0" u="none" strike="noStrike" dirty="0">
                          <a:solidFill>
                            <a:srgbClr val="000000"/>
                          </a:solidFill>
                          <a:effectLst/>
                          <a:latin typeface="Calibri"/>
                        </a:rPr>
                        <a:t>87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BCA7E"/>
                    </a:solidFill>
                  </a:tcPr>
                </a:tc>
                <a:tc>
                  <a:txBody>
                    <a:bodyPr/>
                    <a:lstStyle/>
                    <a:p>
                      <a:pPr algn="ctr" fontAlgn="ctr"/>
                      <a:r>
                        <a:rPr lang="en-US" sz="1100" b="0" i="0" u="none" strike="noStrike">
                          <a:solidFill>
                            <a:srgbClr val="000000"/>
                          </a:solidFill>
                          <a:effectLst/>
                          <a:latin typeface="Calibri"/>
                        </a:rPr>
                        <a:t>93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C57D"/>
                    </a:solidFill>
                  </a:tcPr>
                </a:tc>
                <a:tc>
                  <a:txBody>
                    <a:bodyPr/>
                    <a:lstStyle/>
                    <a:p>
                      <a:pPr algn="ctr" fontAlgn="ctr"/>
                      <a:r>
                        <a:rPr lang="en-US" sz="1100" b="0" i="0" u="none" strike="noStrike">
                          <a:solidFill>
                            <a:srgbClr val="000000"/>
                          </a:solidFill>
                          <a:effectLst/>
                          <a:latin typeface="Calibri"/>
                        </a:rPr>
                        <a:t>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880"/>
                    </a:solidFill>
                  </a:tcPr>
                </a:tc>
                <a:tc>
                  <a:txBody>
                    <a:bodyPr/>
                    <a:lstStyle/>
                    <a:p>
                      <a:pPr algn="ctr" fontAlgn="ctr"/>
                      <a:r>
                        <a:rPr lang="en-US" sz="1100" b="0" i="0" u="none" strike="noStrike">
                          <a:solidFill>
                            <a:srgbClr val="000000"/>
                          </a:solidFill>
                          <a:effectLst/>
                          <a:latin typeface="Calibri"/>
                        </a:rPr>
                        <a:t>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C87D"/>
                    </a:solidFill>
                  </a:tcPr>
                </a:tc>
                <a:tc>
                  <a:txBody>
                    <a:bodyPr/>
                    <a:lstStyle/>
                    <a:p>
                      <a:pPr algn="ctr" fontAlgn="ctr"/>
                      <a:r>
                        <a:rPr lang="en-US" sz="1100" b="0" i="0" u="none" strike="noStrike" dirty="0">
                          <a:solidFill>
                            <a:srgbClr val="000000"/>
                          </a:solidFill>
                          <a:effectLst/>
                          <a:latin typeface="Calibri"/>
                        </a:rPr>
                        <a:t>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C87D"/>
                    </a:solidFill>
                  </a:tcPr>
                </a:tc>
                <a:tc>
                  <a:txBody>
                    <a:bodyPr/>
                    <a:lstStyle/>
                    <a:p>
                      <a:pPr algn="ctr" fontAlgn="ctr"/>
                      <a:r>
                        <a:rPr lang="en-US" sz="1100" b="0" i="0" u="none" strike="noStrike" dirty="0">
                          <a:solidFill>
                            <a:srgbClr val="000000"/>
                          </a:solidFill>
                          <a:effectLst/>
                          <a:latin typeface="Calibri"/>
                        </a:rPr>
                        <a:t>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786E"/>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do not always find myself living paycheck to paycheck</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7BF7C"/>
                    </a:solidFill>
                  </a:tcPr>
                </a:tc>
                <a:tc>
                  <a:txBody>
                    <a:bodyPr/>
                    <a:lstStyle/>
                    <a:p>
                      <a:pPr algn="ctr" fontAlgn="ctr"/>
                      <a:r>
                        <a:rPr lang="en-US" sz="1100" b="0" i="0" u="none" strike="noStrike" dirty="0">
                          <a:solidFill>
                            <a:srgbClr val="000000"/>
                          </a:solidFill>
                          <a:effectLst/>
                          <a:latin typeface="Calibri"/>
                        </a:rPr>
                        <a:t>73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680"/>
                    </a:solidFill>
                  </a:tcPr>
                </a:tc>
                <a:tc>
                  <a:txBody>
                    <a:bodyPr/>
                    <a:lstStyle/>
                    <a:p>
                      <a:pPr algn="ctr" fontAlgn="ctr"/>
                      <a:r>
                        <a:rPr lang="en-US" sz="1100" b="0" i="0" u="none" strike="noStrike" dirty="0">
                          <a:solidFill>
                            <a:srgbClr val="000000"/>
                          </a:solidFill>
                          <a:effectLst/>
                          <a:latin typeface="Calibri"/>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D981"/>
                    </a:solidFill>
                  </a:tcPr>
                </a:tc>
                <a:tc>
                  <a:txBody>
                    <a:bodyPr/>
                    <a:lstStyle/>
                    <a:p>
                      <a:pPr algn="ctr" fontAlgn="ctr"/>
                      <a:r>
                        <a:rPr lang="en-US" sz="1100" b="0" i="0" u="none" strike="noStrike">
                          <a:solidFill>
                            <a:srgbClr val="000000"/>
                          </a:solidFill>
                          <a:effectLst/>
                          <a:latin typeface="Calibri"/>
                        </a:rPr>
                        <a:t>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B74"/>
                    </a:solidFill>
                  </a:tcPr>
                </a:tc>
                <a:tc>
                  <a:txBody>
                    <a:bodyPr/>
                    <a:lstStyle/>
                    <a:p>
                      <a:pPr algn="ctr" fontAlgn="ctr"/>
                      <a:r>
                        <a:rPr lang="en-US" sz="1100" b="0" i="0" u="none" strike="noStrike" dirty="0">
                          <a:solidFill>
                            <a:srgbClr val="000000"/>
                          </a:solidFill>
                          <a:effectLst/>
                          <a:latin typeface="Calibri"/>
                        </a:rPr>
                        <a:t>10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8370"/>
                    </a:solidFill>
                  </a:tcPr>
                </a:tc>
                <a:tc>
                  <a:txBody>
                    <a:bodyPr/>
                    <a:lstStyle/>
                    <a:p>
                      <a:pPr algn="ctr" fontAlgn="ctr"/>
                      <a:r>
                        <a:rPr lang="en-US" sz="1100" b="0" i="0" u="none" strike="noStrike" dirty="0">
                          <a:solidFill>
                            <a:srgbClr val="000000"/>
                          </a:solidFill>
                          <a:effectLst/>
                          <a:latin typeface="Calibri"/>
                        </a:rPr>
                        <a:t>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8E72"/>
                    </a:solidFill>
                  </a:tcPr>
                </a:tc>
                <a:tc>
                  <a:txBody>
                    <a:bodyPr/>
                    <a:lstStyle/>
                    <a:p>
                      <a:pPr algn="ctr" fontAlgn="ctr"/>
                      <a:r>
                        <a:rPr lang="en-US" sz="1100" b="0" i="0" u="none" strike="noStrike">
                          <a:solidFill>
                            <a:srgbClr val="000000"/>
                          </a:solidFill>
                          <a:effectLst/>
                          <a:latin typeface="Calibri"/>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B6B"/>
                    </a:solidFill>
                  </a:tcPr>
                </a:tc>
              </a:tr>
              <a:tr h="230616">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keeps up with all bills and payments without any difficulties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C07C"/>
                    </a:solidFill>
                  </a:tcPr>
                </a:tc>
                <a:tc>
                  <a:txBody>
                    <a:bodyPr/>
                    <a:lstStyle/>
                    <a:p>
                      <a:pPr algn="ctr" fontAlgn="ctr"/>
                      <a:r>
                        <a:rPr lang="en-US" sz="1100" b="0" i="0" u="none" strike="noStrike" dirty="0">
                          <a:solidFill>
                            <a:srgbClr val="000000"/>
                          </a:solidFill>
                          <a:effectLst/>
                          <a:latin typeface="Calibri"/>
                        </a:rPr>
                        <a:t>79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4D17F"/>
                    </a:solidFill>
                  </a:tcPr>
                </a:tc>
                <a:tc>
                  <a:txBody>
                    <a:bodyPr/>
                    <a:lstStyle/>
                    <a:p>
                      <a:pPr algn="ctr" fontAlgn="ctr"/>
                      <a:r>
                        <a:rPr lang="en-US" sz="1100" b="0" i="0" u="none" strike="noStrike" dirty="0">
                          <a:solidFill>
                            <a:srgbClr val="000000"/>
                          </a:solidFill>
                          <a:effectLst/>
                          <a:latin typeface="Calibri"/>
                        </a:rPr>
                        <a:t>87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BCA7E"/>
                    </a:solidFill>
                  </a:tcPr>
                </a:tc>
                <a:tc>
                  <a:txBody>
                    <a:bodyPr/>
                    <a:lstStyle/>
                    <a:p>
                      <a:pPr algn="ctr" fontAlgn="ctr"/>
                      <a:r>
                        <a:rPr lang="en-US" sz="1100" b="0" i="0" u="none" strike="noStrike" dirty="0">
                          <a:solidFill>
                            <a:srgbClr val="000000"/>
                          </a:solidFill>
                          <a:effectLst/>
                          <a:latin typeface="Calibri"/>
                        </a:rPr>
                        <a:t>34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C37C"/>
                    </a:solidFill>
                  </a:tcPr>
                </a:tc>
                <a:tc>
                  <a:txBody>
                    <a:bodyPr/>
                    <a:lstStyle/>
                    <a:p>
                      <a:pPr algn="ctr" fontAlgn="ctr"/>
                      <a:r>
                        <a:rPr lang="en-US" sz="1100" b="0" i="0" u="none" strike="noStrike">
                          <a:solidFill>
                            <a:srgbClr val="000000"/>
                          </a:solidFill>
                          <a:effectLst/>
                          <a:latin typeface="Calibri"/>
                        </a:rPr>
                        <a:t>23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676"/>
                    </a:solidFill>
                  </a:tcPr>
                </a:tc>
                <a:tc>
                  <a:txBody>
                    <a:bodyPr/>
                    <a:lstStyle/>
                    <a:p>
                      <a:pPr algn="ctr" fontAlgn="ctr"/>
                      <a:r>
                        <a:rPr lang="en-US" sz="1100" b="0" i="0" u="none" strike="noStrike">
                          <a:solidFill>
                            <a:srgbClr val="000000"/>
                          </a:solidFill>
                          <a:effectLst/>
                          <a:latin typeface="Calibri"/>
                        </a:rPr>
                        <a:t>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C87D"/>
                    </a:solidFill>
                  </a:tcPr>
                </a:tc>
                <a:tc>
                  <a:txBody>
                    <a:bodyPr/>
                    <a:lstStyle/>
                    <a:p>
                      <a:pPr algn="ctr" fontAlgn="ctr"/>
                      <a:r>
                        <a:rPr lang="en-US" sz="1100" b="0" i="0" u="none" strike="noStrike">
                          <a:solidFill>
                            <a:srgbClr val="000000"/>
                          </a:solidFill>
                          <a:effectLst/>
                          <a:latin typeface="Calibri"/>
                        </a:rPr>
                        <a: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706C"/>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do not worry all the time about meeting monthly expenses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0C27C"/>
                    </a:solidFill>
                  </a:tcPr>
                </a:tc>
                <a:tc>
                  <a:txBody>
                    <a:bodyPr/>
                    <a:lstStyle/>
                    <a:p>
                      <a:pPr algn="ctr" fontAlgn="ctr"/>
                      <a:r>
                        <a:rPr lang="en-US" sz="1100" b="0" i="0" u="none" strike="noStrike" dirty="0">
                          <a:solidFill>
                            <a:srgbClr val="000000"/>
                          </a:solidFill>
                          <a:effectLst/>
                          <a:latin typeface="Calibri"/>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9D780"/>
                    </a:solidFill>
                  </a:tcPr>
                </a:tc>
                <a:tc>
                  <a:txBody>
                    <a:bodyPr/>
                    <a:lstStyle/>
                    <a:p>
                      <a:pPr algn="ctr" fontAlgn="ctr"/>
                      <a:r>
                        <a:rPr lang="en-US" sz="1100" b="0" i="0" u="none" strike="noStrike">
                          <a:solidFill>
                            <a:srgbClr val="000000"/>
                          </a:solidFill>
                          <a:effectLst/>
                          <a:latin typeface="Calibri"/>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D981"/>
                    </a:solidFill>
                  </a:tcPr>
                </a:tc>
                <a:tc>
                  <a:txBody>
                    <a:bodyPr/>
                    <a:lstStyle/>
                    <a:p>
                      <a:pPr algn="ctr" fontAlgn="ctr"/>
                      <a:r>
                        <a:rPr lang="en-US" sz="1100" b="0" i="0" u="none" strike="noStrike" dirty="0">
                          <a:solidFill>
                            <a:srgbClr val="000000"/>
                          </a:solidFill>
                          <a:effectLst/>
                          <a:latin typeface="Calibri"/>
                        </a:rPr>
                        <a:t>33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C07B"/>
                    </a:solidFill>
                  </a:tcPr>
                </a:tc>
                <a:tc>
                  <a:txBody>
                    <a:bodyPr/>
                    <a:lstStyle/>
                    <a:p>
                      <a:pPr algn="ctr" fontAlgn="ctr"/>
                      <a:r>
                        <a:rPr lang="en-US" sz="1100" b="0" i="0" u="none" strike="noStrike" dirty="0">
                          <a:solidFill>
                            <a:srgbClr val="000000"/>
                          </a:solidFill>
                          <a:effectLst/>
                          <a:latin typeface="Calibri"/>
                        </a:rPr>
                        <a:t>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B77"/>
                    </a:solidFill>
                  </a:tcPr>
                </a:tc>
                <a:tc>
                  <a:txBody>
                    <a:bodyPr/>
                    <a:lstStyle/>
                    <a:p>
                      <a:pPr algn="ctr" fontAlgn="ctr"/>
                      <a:r>
                        <a:rPr lang="en-US" sz="1100" b="0" i="0" u="none" strike="noStrike" dirty="0">
                          <a:solidFill>
                            <a:srgbClr val="000000"/>
                          </a:solidFill>
                          <a:effectLst/>
                          <a:latin typeface="Calibri"/>
                        </a:rPr>
                        <a:t>23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676"/>
                    </a:solidFill>
                  </a:tcPr>
                </a:tc>
                <a:tc>
                  <a:txBody>
                    <a:bodyPr/>
                    <a:lstStyle/>
                    <a:p>
                      <a:pPr algn="ctr" fontAlgn="ctr"/>
                      <a:r>
                        <a:rPr lang="en-US" sz="1100" b="0" i="0" u="none" strike="noStrike">
                          <a:solidFill>
                            <a:srgbClr val="000000"/>
                          </a:solidFill>
                          <a:effectLst/>
                          <a:latin typeface="Calibri"/>
                        </a:rPr>
                        <a:t>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7B6E"/>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always pay off my credit cards in </a:t>
                      </a:r>
                      <a:r>
                        <a:rPr lang="en-US" sz="1100" b="0" i="0" u="none" strike="noStrike" dirty="0" smtClean="0">
                          <a:solidFill>
                            <a:srgbClr val="000000"/>
                          </a:solidFill>
                          <a:effectLst/>
                          <a:latin typeface="Calibri"/>
                        </a:rPr>
                        <a:t>full</a:t>
                      </a:r>
                      <a:endParaRPr lang="en-US" sz="1100" b="0" i="0" u="none" strike="noStrike" dirty="0">
                        <a:solidFill>
                          <a:srgbClr val="000000"/>
                        </a:solidFill>
                        <a:effectLst/>
                        <a:latin typeface="Calibri"/>
                      </a:endParaRP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52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94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C47D"/>
                    </a:solidFill>
                  </a:tcPr>
                </a:tc>
                <a:tc>
                  <a:txBody>
                    <a:bodyPr/>
                    <a:lstStyle/>
                    <a:p>
                      <a:pPr algn="ctr" fontAlgn="ctr"/>
                      <a:r>
                        <a:rPr lang="en-US" sz="1100" b="0" i="0" u="none" strike="noStrike" dirty="0">
                          <a:solidFill>
                            <a:srgbClr val="000000"/>
                          </a:solidFill>
                          <a:effectLst/>
                          <a:latin typeface="Calibri"/>
                        </a:rPr>
                        <a:t>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8DC81"/>
                    </a:solidFill>
                  </a:tcPr>
                </a:tc>
                <a:tc>
                  <a:txBody>
                    <a:bodyPr/>
                    <a:lstStyle/>
                    <a:p>
                      <a:pPr algn="ctr" fontAlgn="ctr"/>
                      <a:r>
                        <a:rPr lang="en-US" sz="1100" b="0" i="0" u="none" strike="noStrike" dirty="0">
                          <a:solidFill>
                            <a:srgbClr val="000000"/>
                          </a:solidFill>
                          <a:effectLst/>
                          <a:latin typeface="Calibri"/>
                        </a:rPr>
                        <a:t>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8DC81"/>
                    </a:solidFill>
                  </a:tcPr>
                </a:tc>
                <a:tc>
                  <a:txBody>
                    <a:bodyPr/>
                    <a:lstStyle/>
                    <a:p>
                      <a:pPr algn="ctr" fontAlgn="ctr"/>
                      <a:r>
                        <a:rPr lang="en-US" sz="1100" b="0" i="0" u="none" strike="noStrike" dirty="0">
                          <a:solidFill>
                            <a:srgbClr val="000000"/>
                          </a:solidFill>
                          <a:effectLst/>
                          <a:latin typeface="Calibri"/>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87A"/>
                    </a:solidFill>
                  </a:tcPr>
                </a:tc>
                <a:tc>
                  <a:txBody>
                    <a:bodyPr/>
                    <a:lstStyle/>
                    <a:p>
                      <a:pPr algn="ctr" fontAlgn="ctr"/>
                      <a:r>
                        <a:rPr lang="en-US" sz="1100" b="0" i="0" u="none" strike="noStrike">
                          <a:solidFill>
                            <a:srgbClr val="000000"/>
                          </a:solidFill>
                          <a:effectLst/>
                          <a:latin typeface="Calibri"/>
                        </a:rPr>
                        <a:t>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376"/>
                    </a:solidFill>
                  </a:tcPr>
                </a:tc>
                <a:tc>
                  <a:txBody>
                    <a:bodyPr/>
                    <a:lstStyle/>
                    <a:p>
                      <a:pPr algn="ctr" fontAlgn="ctr"/>
                      <a:r>
                        <a:rPr lang="en-US" sz="1100" b="0" i="0" u="none" strike="noStrike">
                          <a:solidFill>
                            <a:srgbClr val="000000"/>
                          </a:solidFill>
                          <a:effectLst/>
                          <a:latin typeface="Calibri"/>
                        </a:rPr>
                        <a:t>44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D81"/>
                    </a:solidFill>
                  </a:tcPr>
                </a:tc>
                <a:tc>
                  <a:txBody>
                    <a:bodyPr/>
                    <a:lstStyle/>
                    <a:p>
                      <a:pPr algn="ctr" fontAlgn="ctr"/>
                      <a:r>
                        <a:rPr lang="en-US" sz="1100" b="0" i="0" u="none" strike="noStrike">
                          <a:solidFill>
                            <a:srgbClr val="000000"/>
                          </a:solidFill>
                          <a:effectLst/>
                          <a:latin typeface="Calibri"/>
                        </a:rPr>
                        <a:t>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786E"/>
                    </a:solidFill>
                  </a:tcPr>
                </a:tc>
              </a:tr>
              <a:tr h="173508">
                <a:tc vMerge="1">
                  <a:txBody>
                    <a:bodyPr/>
                    <a:lstStyle/>
                    <a:p>
                      <a:endParaRPr lang="en-US"/>
                    </a:p>
                  </a:txBody>
                  <a:tcPr/>
                </a:tc>
                <a:tc>
                  <a:txBody>
                    <a:bodyPr/>
                    <a:lstStyle/>
                    <a:p>
                      <a:pPr algn="l" fontAlgn="b"/>
                      <a:r>
                        <a:rPr lang="en-US" sz="1100" b="0" i="0" u="none" strike="noStrike" dirty="0">
                          <a:solidFill>
                            <a:srgbClr val="000000"/>
                          </a:solidFill>
                          <a:effectLst/>
                          <a:latin typeface="Calibri"/>
                        </a:rPr>
                        <a:t>I am confident I can meet my short-term saving goals</a:t>
                      </a:r>
                    </a:p>
                  </a:txBody>
                  <a:tcPr marL="18288" marR="0" marT="0" marB="0" anchor="b">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CC67D"/>
                    </a:solidFill>
                  </a:tcPr>
                </a:tc>
                <a:tc>
                  <a:txBody>
                    <a:bodyPr/>
                    <a:lstStyle/>
                    <a:p>
                      <a:pPr algn="ctr" fontAlgn="ctr"/>
                      <a:r>
                        <a:rPr lang="en-US" sz="1100" b="0" i="0" u="none" strike="noStrike" dirty="0">
                          <a:solidFill>
                            <a:srgbClr val="000000"/>
                          </a:solidFill>
                          <a:effectLst/>
                          <a:latin typeface="Calibri"/>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9D780"/>
                    </a:solidFill>
                  </a:tcPr>
                </a:tc>
                <a:tc>
                  <a:txBody>
                    <a:bodyPr/>
                    <a:lstStyle/>
                    <a:p>
                      <a:pPr algn="ctr" fontAlgn="ctr"/>
                      <a:r>
                        <a:rPr lang="en-US" sz="1100" b="0" i="0" u="none" strike="noStrike" dirty="0">
                          <a:solidFill>
                            <a:srgbClr val="000000"/>
                          </a:solidFill>
                          <a:effectLst/>
                          <a:latin typeface="Calibri"/>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9D780"/>
                    </a:solidFill>
                  </a:tcPr>
                </a:tc>
                <a:tc>
                  <a:txBody>
                    <a:bodyPr/>
                    <a:lstStyle/>
                    <a:p>
                      <a:pPr algn="ctr" fontAlgn="ctr"/>
                      <a:r>
                        <a:rPr lang="en-US" sz="1100" b="0" i="0" u="none" strike="noStrike">
                          <a:solidFill>
                            <a:srgbClr val="000000"/>
                          </a:solidFill>
                          <a:effectLst/>
                          <a:latin typeface="Calibri"/>
                        </a:rPr>
                        <a:t>51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A84"/>
                    </a:solidFill>
                  </a:tcPr>
                </a:tc>
                <a:tc>
                  <a:txBody>
                    <a:bodyPr/>
                    <a:lstStyle/>
                    <a:p>
                      <a:pPr algn="ctr" fontAlgn="ctr"/>
                      <a:r>
                        <a:rPr lang="en-US" sz="1100" b="0" i="0" u="none" strike="noStrike" dirty="0">
                          <a:solidFill>
                            <a:srgbClr val="000000"/>
                          </a:solidFill>
                          <a:effectLst/>
                          <a:latin typeface="Calibri"/>
                        </a:rPr>
                        <a:t>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C87D"/>
                    </a:solidFill>
                  </a:tcPr>
                </a:tc>
                <a:tc>
                  <a:txBody>
                    <a:bodyPr/>
                    <a:lstStyle/>
                    <a:p>
                      <a:pPr algn="ctr" fontAlgn="ctr"/>
                      <a:r>
                        <a:rPr lang="en-US" sz="1100" b="0" i="0" u="none" strike="noStrike">
                          <a:solidFill>
                            <a:srgbClr val="000000"/>
                          </a:solidFill>
                          <a:effectLst/>
                          <a:latin typeface="Calibri"/>
                        </a:rPr>
                        <a:t>26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D78"/>
                    </a:solidFill>
                  </a:tcPr>
                </a:tc>
                <a:tc>
                  <a:txBody>
                    <a:bodyPr/>
                    <a:lstStyle/>
                    <a:p>
                      <a:pPr algn="ctr" fontAlgn="ctr"/>
                      <a:r>
                        <a:rPr lang="en-US" sz="1100" b="0" i="0" u="none" strike="noStrike" dirty="0">
                          <a:solidFill>
                            <a:srgbClr val="000000"/>
                          </a:solidFill>
                          <a:effectLst/>
                          <a:latin typeface="Calibri"/>
                        </a:rPr>
                        <a:t>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8E72"/>
                    </a:solidFill>
                  </a:tcPr>
                </a:tc>
              </a:tr>
              <a:tr h="173508">
                <a:tc vMerge="1">
                  <a:txBody>
                    <a:bodyPr/>
                    <a:lstStyle/>
                    <a:p>
                      <a:endParaRPr lang="en-US"/>
                    </a:p>
                  </a:txBody>
                  <a:tcPr/>
                </a:tc>
                <a:tc>
                  <a:txBody>
                    <a:bodyPr/>
                    <a:lstStyle/>
                    <a:p>
                      <a:pPr algn="l" fontAlgn="ctr"/>
                      <a:r>
                        <a:rPr lang="en-US" sz="1100" b="0" i="0" u="none" strike="noStrike">
                          <a:solidFill>
                            <a:srgbClr val="000000"/>
                          </a:solidFill>
                          <a:effectLst/>
                          <a:latin typeface="Calibri"/>
                        </a:rPr>
                        <a:t>My finances do not cause me significant stress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C97E"/>
                    </a:solidFill>
                  </a:tcPr>
                </a:tc>
                <a:tc>
                  <a:txBody>
                    <a:bodyPr/>
                    <a:lstStyle/>
                    <a:p>
                      <a:pPr algn="ctr" fontAlgn="ctr"/>
                      <a:r>
                        <a:rPr lang="en-US" sz="1100" b="0" i="0" u="none" strike="noStrike" dirty="0">
                          <a:solidFill>
                            <a:srgbClr val="000000"/>
                          </a:solidFill>
                          <a:effectLst/>
                          <a:latin typeface="Calibri"/>
                        </a:rPr>
                        <a:t>57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483"/>
                    </a:solidFill>
                  </a:tcPr>
                </a:tc>
                <a:tc>
                  <a:txBody>
                    <a:bodyPr/>
                    <a:lstStyle/>
                    <a:p>
                      <a:pPr algn="ctr" fontAlgn="ctr"/>
                      <a:r>
                        <a:rPr lang="en-US" sz="1100" b="0" i="0" u="none" strike="noStrike" dirty="0">
                          <a:solidFill>
                            <a:srgbClr val="000000"/>
                          </a:solidFill>
                          <a:effectLst/>
                          <a:latin typeface="Calibri"/>
                        </a:rPr>
                        <a:t>63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82"/>
                    </a:solidFill>
                  </a:tcPr>
                </a:tc>
                <a:tc>
                  <a:txBody>
                    <a:bodyPr/>
                    <a:lstStyle/>
                    <a:p>
                      <a:pPr algn="ctr" fontAlgn="ctr"/>
                      <a:r>
                        <a:rPr lang="en-US" sz="1100" b="0" i="0" u="none" strike="noStrike">
                          <a:solidFill>
                            <a:srgbClr val="000000"/>
                          </a:solidFill>
                          <a:effectLst/>
                          <a:latin typeface="Calibri"/>
                        </a:rPr>
                        <a:t>28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379"/>
                    </a:solidFill>
                  </a:tcPr>
                </a:tc>
                <a:tc>
                  <a:txBody>
                    <a:bodyPr/>
                    <a:lstStyle/>
                    <a:p>
                      <a:pPr algn="ctr" fontAlgn="ctr"/>
                      <a:r>
                        <a:rPr lang="en-US" sz="1100" b="0" i="0" u="none" strike="noStrike" dirty="0">
                          <a:solidFill>
                            <a:srgbClr val="000000"/>
                          </a:solidFill>
                          <a:effectLst/>
                          <a:latin typeface="Calibri"/>
                        </a:rPr>
                        <a:t>18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874"/>
                    </a:solidFill>
                  </a:tcPr>
                </a:tc>
                <a:tc>
                  <a:txBody>
                    <a:bodyPr/>
                    <a:lstStyle/>
                    <a:p>
                      <a:pPr algn="ctr" fontAlgn="ctr"/>
                      <a:r>
                        <a:rPr lang="en-US" sz="1100" b="0" i="0" u="none" strike="noStrike" dirty="0">
                          <a:solidFill>
                            <a:srgbClr val="000000"/>
                          </a:solidFill>
                          <a:effectLst/>
                          <a:latin typeface="Calibri"/>
                        </a:rPr>
                        <a:t>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376"/>
                    </a:solidFill>
                  </a:tcPr>
                </a:tc>
                <a:tc>
                  <a:txBody>
                    <a:bodyPr/>
                    <a:lstStyle/>
                    <a:p>
                      <a:pPr algn="ctr" fontAlgn="ctr"/>
                      <a:r>
                        <a:rPr lang="en-US" sz="1100" b="0" i="0" u="none" strike="noStrike" dirty="0">
                          <a:solidFill>
                            <a:srgbClr val="000000"/>
                          </a:solidFill>
                          <a:effectLst/>
                          <a:latin typeface="Calibri"/>
                        </a:rPr>
                        <a:t>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7B6E"/>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am highly satisfied with my present financial condition</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4CD7E"/>
                    </a:solidFill>
                  </a:tcPr>
                </a:tc>
                <a:tc>
                  <a:txBody>
                    <a:bodyPr/>
                    <a:lstStyle/>
                    <a:p>
                      <a:pPr algn="ctr" fontAlgn="ctr"/>
                      <a:r>
                        <a:rPr lang="en-US" sz="1100" b="0" i="0" u="none" strike="noStrike" dirty="0">
                          <a:solidFill>
                            <a:srgbClr val="000000"/>
                          </a:solidFill>
                          <a:effectLst/>
                          <a:latin typeface="Calibri"/>
                        </a:rPr>
                        <a:t>40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D37F"/>
                    </a:solidFill>
                  </a:tcPr>
                </a:tc>
                <a:tc>
                  <a:txBody>
                    <a:bodyPr/>
                    <a:lstStyle/>
                    <a:p>
                      <a:pPr algn="ctr" fontAlgn="ctr"/>
                      <a:r>
                        <a:rPr lang="en-US" sz="1100" b="0" i="0" u="none" strike="noStrike" dirty="0">
                          <a:solidFill>
                            <a:srgbClr val="000000"/>
                          </a:solidFill>
                          <a:effectLst/>
                          <a:latin typeface="Calibri"/>
                        </a:rPr>
                        <a:t>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E382"/>
                    </a:solidFill>
                  </a:tcPr>
                </a:tc>
                <a:tc>
                  <a:txBody>
                    <a:bodyPr/>
                    <a:lstStyle/>
                    <a:p>
                      <a:pPr algn="ctr" fontAlgn="ctr"/>
                      <a:r>
                        <a:rPr lang="en-US" sz="1100" b="0" i="0" u="none" strike="noStrike">
                          <a:solidFill>
                            <a:srgbClr val="000000"/>
                          </a:solidFill>
                          <a:effectLst/>
                          <a:latin typeface="Calibri"/>
                        </a:rPr>
                        <a:t>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072"/>
                    </a:solidFill>
                  </a:tcPr>
                </a:tc>
                <a:tc>
                  <a:txBody>
                    <a:bodyPr/>
                    <a:lstStyle/>
                    <a:p>
                      <a:pPr algn="ctr" fontAlgn="ctr"/>
                      <a:r>
                        <a:rPr lang="en-US" sz="1100" b="0" i="0" u="none" strike="noStrike" dirty="0">
                          <a:solidFill>
                            <a:srgbClr val="000000"/>
                          </a:solidFill>
                          <a:effectLst/>
                          <a:latin typeface="Calibri"/>
                        </a:rPr>
                        <a:t>10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8370"/>
                    </a:solidFill>
                  </a:tcPr>
                </a:tc>
                <a:tc>
                  <a:txBody>
                    <a:bodyPr/>
                    <a:lstStyle/>
                    <a:p>
                      <a:pPr algn="ctr" fontAlgn="ctr"/>
                      <a:r>
                        <a:rPr lang="en-US" sz="1100" b="0" i="0" u="none" strike="noStrike" dirty="0">
                          <a:solidFill>
                            <a:srgbClr val="000000"/>
                          </a:solidFill>
                          <a:effectLst/>
                          <a:latin typeface="Calibri"/>
                        </a:rPr>
                        <a:t>16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373"/>
                    </a:solidFill>
                  </a:tcPr>
                </a:tc>
                <a:tc>
                  <a:txBody>
                    <a:bodyPr/>
                    <a:lstStyle/>
                    <a:p>
                      <a:pPr algn="ctr" fontAlgn="ctr"/>
                      <a:r>
                        <a:rPr lang="en-US" sz="1100" b="0" i="0" u="none" strike="noStrike" dirty="0">
                          <a:solidFill>
                            <a:srgbClr val="000000"/>
                          </a:solidFill>
                          <a:effectLst/>
                          <a:latin typeface="Calibri"/>
                        </a:rPr>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E6C"/>
                    </a:solidFill>
                  </a:tcPr>
                </a:tc>
              </a:tr>
              <a:tr h="173508">
                <a:tc vMerge="1">
                  <a:txBody>
                    <a:bodyPr/>
                    <a:lstStyle/>
                    <a:p>
                      <a:endParaRPr lang="en-US"/>
                    </a:p>
                  </a:txBody>
                  <a:tcPr/>
                </a:tc>
                <a:tc>
                  <a:txBody>
                    <a:bodyPr/>
                    <a:lstStyle/>
                    <a:p>
                      <a:pPr algn="l" fontAlgn="ctr"/>
                      <a:r>
                        <a:rPr lang="en-US" sz="1100" b="0" i="0" u="none" strike="noStrike">
                          <a:solidFill>
                            <a:srgbClr val="000000"/>
                          </a:solidFill>
                          <a:effectLst/>
                          <a:latin typeface="Calibri"/>
                        </a:rPr>
                        <a:t>Financial obligation ratio under 40%</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DD480"/>
                    </a:solidFill>
                  </a:tcPr>
                </a:tc>
                <a:tc>
                  <a:txBody>
                    <a:bodyPr/>
                    <a:lstStyle/>
                    <a:p>
                      <a:pPr algn="ctr" fontAlgn="ctr"/>
                      <a:r>
                        <a:rPr lang="en-US" sz="1100" b="0" i="0" u="none" strike="noStrike">
                          <a:solidFill>
                            <a:srgbClr val="000000"/>
                          </a:solidFill>
                          <a:effectLst/>
                          <a:latin typeface="Calibri"/>
                        </a:rPr>
                        <a:t>64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6E082"/>
                    </a:solidFill>
                  </a:tcPr>
                </a:tc>
                <a:tc>
                  <a:txBody>
                    <a:bodyPr/>
                    <a:lstStyle/>
                    <a:p>
                      <a:pPr algn="ctr" fontAlgn="ctr"/>
                      <a:r>
                        <a:rPr lang="en-US" sz="1100" b="0" i="0" u="none" strike="noStrike">
                          <a:solidFill>
                            <a:srgbClr val="000000"/>
                          </a:solidFill>
                          <a:effectLst/>
                          <a:latin typeface="Calibri"/>
                        </a:rPr>
                        <a:t>57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683"/>
                    </a:solidFill>
                  </a:tcPr>
                </a:tc>
                <a:tc>
                  <a:txBody>
                    <a:bodyPr/>
                    <a:lstStyle/>
                    <a:p>
                      <a:pPr algn="ctr" fontAlgn="ctr"/>
                      <a:r>
                        <a:rPr lang="en-US" sz="1100" b="0" i="0" u="none" strike="noStrike" dirty="0">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B81"/>
                    </a:solidFill>
                  </a:tcPr>
                </a:tc>
                <a:tc>
                  <a:txBody>
                    <a:bodyPr/>
                    <a:lstStyle/>
                    <a:p>
                      <a:pPr algn="ctr" fontAlgn="ctr"/>
                      <a:r>
                        <a:rPr lang="en-US" sz="1100" b="0" i="0" u="none" strike="noStrike">
                          <a:solidFill>
                            <a:srgbClr val="000000"/>
                          </a:solidFill>
                          <a:effectLst/>
                          <a:latin typeface="Calibri"/>
                        </a:rPr>
                        <a:t>43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D680"/>
                    </a:solidFill>
                  </a:tcPr>
                </a:tc>
                <a:tc>
                  <a:txBody>
                    <a:bodyPr/>
                    <a:lstStyle/>
                    <a:p>
                      <a:pPr algn="ctr" fontAlgn="ctr"/>
                      <a:r>
                        <a:rPr lang="en-US" sz="1100" b="0" i="0" u="none" strike="noStrike" dirty="0">
                          <a:solidFill>
                            <a:srgbClr val="000000"/>
                          </a:solidFill>
                          <a:effectLst/>
                          <a:latin typeface="Calibri"/>
                        </a:rPr>
                        <a:t>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7F6F"/>
                    </a:solidFill>
                  </a:tcPr>
                </a:tc>
                <a:tc>
                  <a:txBody>
                    <a:bodyPr/>
                    <a:lstStyle/>
                    <a:p>
                      <a:pPr algn="ctr" fontAlgn="ctr"/>
                      <a:r>
                        <a:rPr lang="en-US" sz="1100" b="0" i="0" u="none" strike="noStrike" dirty="0">
                          <a:solidFill>
                            <a:srgbClr val="000000"/>
                          </a:solidFill>
                          <a:effectLst/>
                          <a:latin typeface="Calibri"/>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D78"/>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plans ahead for large, irregular expenses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0DE82"/>
                    </a:solidFill>
                  </a:tcPr>
                </a:tc>
                <a:tc>
                  <a:txBody>
                    <a:bodyPr/>
                    <a:lstStyle/>
                    <a:p>
                      <a:pPr algn="ctr" fontAlgn="ctr"/>
                      <a:r>
                        <a:rPr lang="en-US" sz="1100" b="0" i="0" u="none" strike="noStrike">
                          <a:solidFill>
                            <a:srgbClr val="000000"/>
                          </a:solidFill>
                          <a:effectLst/>
                          <a:latin typeface="Calibri"/>
                        </a:rPr>
                        <a:t>79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6D27F"/>
                    </a:solidFill>
                  </a:tcPr>
                </a:tc>
                <a:tc>
                  <a:txBody>
                    <a:bodyPr/>
                    <a:lstStyle/>
                    <a:p>
                      <a:pPr algn="ctr" fontAlgn="ctr"/>
                      <a:r>
                        <a:rPr lang="en-US" sz="1100" b="0" i="0" u="none" strike="noStrike">
                          <a:solidFill>
                            <a:srgbClr val="000000"/>
                          </a:solidFill>
                          <a:effectLst/>
                          <a:latin typeface="Calibri"/>
                        </a:rPr>
                        <a:t>74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680"/>
                    </a:solidFill>
                  </a:tcPr>
                </a:tc>
                <a:tc>
                  <a:txBody>
                    <a:bodyPr/>
                    <a:lstStyle/>
                    <a:p>
                      <a:pPr algn="ctr" fontAlgn="ctr"/>
                      <a:r>
                        <a:rPr lang="en-US" sz="1100" b="0" i="0" u="none" strike="noStrike" dirty="0">
                          <a:solidFill>
                            <a:srgbClr val="000000"/>
                          </a:solidFill>
                          <a:effectLst/>
                          <a:latin typeface="Calibri"/>
                        </a:rPr>
                        <a:t>100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BE7B"/>
                    </a:solidFill>
                  </a:tcPr>
                </a:tc>
                <a:tc>
                  <a:txBody>
                    <a:bodyPr/>
                    <a:lstStyle/>
                    <a:p>
                      <a:pPr algn="ctr" fontAlgn="ctr"/>
                      <a:r>
                        <a:rPr lang="en-US" sz="1100" b="0" i="0" u="none" strike="noStrike" dirty="0">
                          <a:solidFill>
                            <a:srgbClr val="000000"/>
                          </a:solidFill>
                          <a:effectLst/>
                          <a:latin typeface="Calibri"/>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96B"/>
                    </a:solidFill>
                  </a:tcPr>
                </a:tc>
                <a:tc>
                  <a:txBody>
                    <a:bodyPr/>
                    <a:lstStyle/>
                    <a:p>
                      <a:pPr algn="ctr" fontAlgn="ctr"/>
                      <a:r>
                        <a:rPr lang="en-US" sz="1100" b="0" i="0" u="none" strike="noStrike" dirty="0">
                          <a:solidFill>
                            <a:srgbClr val="000000"/>
                          </a:solidFill>
                          <a:effectLst/>
                          <a:latin typeface="Calibri"/>
                        </a:rPr>
                        <a:t>33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D7B"/>
                    </a:solidFill>
                  </a:tcPr>
                </a:tc>
                <a:tc>
                  <a:txBody>
                    <a:bodyPr/>
                    <a:lstStyle/>
                    <a:p>
                      <a:pPr algn="ctr" fontAlgn="ctr"/>
                      <a:r>
                        <a:rPr lang="en-US" sz="1100" b="0" i="0" u="none" strike="noStrike" dirty="0">
                          <a:solidFill>
                            <a:srgbClr val="000000"/>
                          </a:solidFill>
                          <a:effectLst/>
                          <a:latin typeface="Calibri"/>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B74"/>
                    </a:solidFill>
                  </a:tcPr>
                </a:tc>
              </a:tr>
              <a:tr h="347015">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has a budget or spending plan that is used to guide monthly spending</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US" sz="1100" b="0" i="0" u="none" strike="noStrike">
                          <a:solidFill>
                            <a:srgbClr val="000000"/>
                          </a:solidFill>
                          <a:effectLst/>
                          <a:latin typeface="Calibri"/>
                        </a:rPr>
                        <a:t>55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US" sz="1100" b="0" i="0" u="none" strike="noStrike">
                          <a:solidFill>
                            <a:srgbClr val="000000"/>
                          </a:solidFill>
                          <a:effectLst/>
                          <a:latin typeface="Calibri"/>
                        </a:rPr>
                        <a:t>55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US" sz="1100" b="0" i="0" u="none" strike="noStrike" dirty="0">
                          <a:solidFill>
                            <a:srgbClr val="000000"/>
                          </a:solidFill>
                          <a:effectLst/>
                          <a:latin typeface="Calibri"/>
                        </a:rPr>
                        <a:t>73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680"/>
                    </a:solidFill>
                  </a:tcPr>
                </a:tc>
                <a:tc>
                  <a:txBody>
                    <a:bodyPr/>
                    <a:lstStyle/>
                    <a:p>
                      <a:pPr algn="ctr" fontAlgn="ctr"/>
                      <a:r>
                        <a:rPr lang="en-US" sz="1100" b="0" i="0" u="none" strike="noStrike" dirty="0">
                          <a:solidFill>
                            <a:srgbClr val="000000"/>
                          </a:solidFill>
                          <a:effectLst/>
                          <a:latin typeface="Calibri"/>
                        </a:rPr>
                        <a:t>37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B7D"/>
                    </a:solidFill>
                  </a:tcPr>
                </a:tc>
                <a:tc>
                  <a:txBody>
                    <a:bodyPr/>
                    <a:lstStyle/>
                    <a:p>
                      <a:pPr algn="ctr" fontAlgn="ctr"/>
                      <a:r>
                        <a:rPr lang="en-US" sz="1100" b="0" i="0" u="none" strike="noStrike" dirty="0">
                          <a:solidFill>
                            <a:srgbClr val="000000"/>
                          </a:solidFill>
                          <a:effectLst/>
                          <a:latin typeface="Calibri"/>
                        </a:rPr>
                        <a:t>34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C37C"/>
                    </a:solidFill>
                  </a:tcPr>
                </a:tc>
                <a:tc>
                  <a:txBody>
                    <a:bodyPr/>
                    <a:lstStyle/>
                    <a:p>
                      <a:pPr algn="ctr" fontAlgn="ctr"/>
                      <a:r>
                        <a:rPr lang="en-US" sz="1100" b="0" i="0" u="none" strike="noStrike" dirty="0">
                          <a:solidFill>
                            <a:srgbClr val="000000"/>
                          </a:solidFill>
                          <a:effectLst/>
                          <a:latin typeface="Calibri"/>
                        </a:rPr>
                        <a:t>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382"/>
                    </a:solidFill>
                  </a:tcPr>
                </a:tc>
              </a:tr>
              <a:tr h="347015">
                <a:tc rowSpan="5">
                  <a:txBody>
                    <a:bodyPr/>
                    <a:lstStyle/>
                    <a:p>
                      <a:pPr algn="ctr" fontAlgn="ctr"/>
                      <a:r>
                        <a:rPr lang="en-US" sz="1100" b="1" i="0" u="none" strike="noStrike">
                          <a:solidFill>
                            <a:srgbClr val="000000"/>
                          </a:solidFill>
                          <a:effectLst/>
                          <a:latin typeface="Calibri"/>
                        </a:rPr>
                        <a:t>Resilience</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I am very or somewhat confident I could come up with $2,000 if an unexpected need arose within the next month</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63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98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C07C"/>
                    </a:solidFill>
                  </a:tcPr>
                </a:tc>
                <a:tc>
                  <a:txBody>
                    <a:bodyPr/>
                    <a:lstStyle/>
                    <a:p>
                      <a:pPr algn="ctr" fontAlgn="ctr"/>
                      <a:r>
                        <a:rPr lang="en-US" sz="1100" b="0" i="0" u="none" strike="noStrike">
                          <a:solidFill>
                            <a:srgbClr val="000000"/>
                          </a:solidFill>
                          <a:effectLst/>
                          <a:latin typeface="Calibri"/>
                        </a:rPr>
                        <a:t>96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0C27C"/>
                    </a:solidFill>
                  </a:tcPr>
                </a:tc>
                <a:tc>
                  <a:txBody>
                    <a:bodyPr/>
                    <a:lstStyle/>
                    <a:p>
                      <a:pPr algn="ctr" fontAlgn="ctr"/>
                      <a:r>
                        <a:rPr lang="en-US" sz="1100" b="0" i="0" u="none" strike="noStrike">
                          <a:solidFill>
                            <a:srgbClr val="000000"/>
                          </a:solidFill>
                          <a:effectLst/>
                          <a:latin typeface="Calibri"/>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583"/>
                    </a:solidFill>
                  </a:tcPr>
                </a:tc>
                <a:tc>
                  <a:txBody>
                    <a:bodyPr/>
                    <a:lstStyle/>
                    <a:p>
                      <a:pPr algn="ctr" fontAlgn="ctr"/>
                      <a:r>
                        <a:rPr lang="en-US" sz="1100" b="0" i="0" u="none" strike="noStrike" dirty="0">
                          <a:solidFill>
                            <a:srgbClr val="000000"/>
                          </a:solidFill>
                          <a:effectLst/>
                          <a:latin typeface="Calibri"/>
                        </a:rPr>
                        <a:t>49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B84"/>
                    </a:solidFill>
                  </a:tcPr>
                </a:tc>
                <a:tc>
                  <a:txBody>
                    <a:bodyPr/>
                    <a:lstStyle/>
                    <a:p>
                      <a:pPr algn="ctr" fontAlgn="ctr"/>
                      <a:r>
                        <a:rPr lang="en-US" sz="1100" b="0" i="0" u="none" strike="noStrike" dirty="0">
                          <a:solidFill>
                            <a:srgbClr val="000000"/>
                          </a:solidFill>
                          <a:effectLst/>
                          <a:latin typeface="Calibri"/>
                        </a:rPr>
                        <a:t>31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B7A"/>
                    </a:solidFill>
                  </a:tcPr>
                </a:tc>
                <a:tc>
                  <a:txBody>
                    <a:bodyPr/>
                    <a:lstStyle/>
                    <a:p>
                      <a:pPr algn="ctr" fontAlgn="ctr"/>
                      <a:r>
                        <a:rPr lang="en-US" sz="1100" b="0" i="0" u="none" strike="noStrike" dirty="0">
                          <a:solidFill>
                            <a:srgbClr val="000000"/>
                          </a:solidFill>
                          <a:effectLst/>
                          <a:latin typeface="Calibri"/>
                        </a:rPr>
                        <a: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736D"/>
                    </a:solidFill>
                  </a:tcPr>
                </a:tc>
              </a:tr>
              <a:tr h="347015">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could make ends meet for more than three months if faced with a drop in income</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0C27C"/>
                    </a:solidFill>
                  </a:tcPr>
                </a:tc>
                <a:tc>
                  <a:txBody>
                    <a:bodyPr/>
                    <a:lstStyle/>
                    <a:p>
                      <a:pPr algn="ctr" fontAlgn="ctr"/>
                      <a:r>
                        <a:rPr lang="en-US" sz="1100" b="0" i="0" u="none" strike="noStrike">
                          <a:solidFill>
                            <a:srgbClr val="000000"/>
                          </a:solidFill>
                          <a:effectLst/>
                          <a:latin typeface="Calibri"/>
                        </a:rPr>
                        <a:t>77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AD380"/>
                    </a:solidFill>
                  </a:tcPr>
                </a:tc>
                <a:tc>
                  <a:txBody>
                    <a:bodyPr/>
                    <a:lstStyle/>
                    <a:p>
                      <a:pPr algn="ctr" fontAlgn="ctr"/>
                      <a:r>
                        <a:rPr lang="en-US" sz="1100" b="0" i="0" u="none" strike="noStrike">
                          <a:solidFill>
                            <a:srgbClr val="000000"/>
                          </a:solidFill>
                          <a:effectLst/>
                          <a:latin typeface="Calibri"/>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9D780"/>
                    </a:solidFill>
                  </a:tcPr>
                </a:tc>
                <a:tc>
                  <a:txBody>
                    <a:bodyPr/>
                    <a:lstStyle/>
                    <a:p>
                      <a:pPr algn="ctr" fontAlgn="ctr"/>
                      <a:r>
                        <a:rPr lang="en-US" sz="1100" b="0" i="0" u="none" strike="noStrike">
                          <a:solidFill>
                            <a:srgbClr val="000000"/>
                          </a:solidFill>
                          <a:effectLst/>
                          <a:latin typeface="Calibri"/>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87A"/>
                    </a:solidFill>
                  </a:tcPr>
                </a:tc>
                <a:tc>
                  <a:txBody>
                    <a:bodyPr/>
                    <a:lstStyle/>
                    <a:p>
                      <a:pPr algn="ctr" fontAlgn="ctr"/>
                      <a:r>
                        <a:rPr lang="en-US" sz="1100" b="0" i="0" u="none" strike="noStrike" dirty="0">
                          <a:solidFill>
                            <a:srgbClr val="000000"/>
                          </a:solidFill>
                          <a:effectLst/>
                          <a:latin typeface="Calibri"/>
                        </a:rPr>
                        <a:t>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D7B"/>
                    </a:solidFill>
                  </a:tcPr>
                </a:tc>
                <a:tc>
                  <a:txBody>
                    <a:bodyPr/>
                    <a:lstStyle/>
                    <a:p>
                      <a:pPr algn="ctr" fontAlgn="ctr"/>
                      <a:r>
                        <a:rPr lang="en-US" sz="1100" b="0" i="0" u="none" strike="noStrike" dirty="0">
                          <a:solidFill>
                            <a:srgbClr val="000000"/>
                          </a:solidFill>
                          <a:effectLst/>
                          <a:latin typeface="Calibri"/>
                        </a:rPr>
                        <a:t>17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673"/>
                    </a:solidFill>
                  </a:tcPr>
                </a:tc>
                <a:tc>
                  <a:txBody>
                    <a:bodyPr/>
                    <a:lstStyle/>
                    <a:p>
                      <a:pPr algn="ctr" fontAlgn="ctr"/>
                      <a:r>
                        <a:rPr lang="en-US" sz="1100" b="0" i="0" u="none" strike="noStrike" dirty="0">
                          <a:solidFill>
                            <a:srgbClr val="000000"/>
                          </a:solidFill>
                          <a:effectLst/>
                          <a:latin typeface="Calibri"/>
                        </a:rPr>
                        <a: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736D"/>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has $10,000 or more in liquid savings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90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BE7B"/>
                    </a:solidFill>
                  </a:tcPr>
                </a:tc>
                <a:tc>
                  <a:txBody>
                    <a:bodyPr/>
                    <a:lstStyle/>
                    <a:p>
                      <a:pPr algn="ctr" fontAlgn="ctr"/>
                      <a:r>
                        <a:rPr lang="en-US" sz="1100" b="0" i="0" u="none" strike="noStrike" dirty="0">
                          <a:solidFill>
                            <a:srgbClr val="000000"/>
                          </a:solidFill>
                          <a:effectLst/>
                          <a:latin typeface="Calibri"/>
                        </a:rPr>
                        <a:t>74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FCB7E"/>
                    </a:solidFill>
                  </a:tcPr>
                </a:tc>
                <a:tc>
                  <a:txBody>
                    <a:bodyPr/>
                    <a:lstStyle/>
                    <a:p>
                      <a:pPr algn="ctr" fontAlgn="ctr"/>
                      <a:r>
                        <a:rPr lang="en-US" sz="1100" b="0" i="0" u="none" strike="noStrike">
                          <a:solidFill>
                            <a:srgbClr val="000000"/>
                          </a:solidFill>
                          <a:effectLst/>
                          <a:latin typeface="Calibri"/>
                        </a:rPr>
                        <a:t>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1D07F"/>
                    </a:solidFill>
                  </a:tcPr>
                </a:tc>
                <a:tc>
                  <a:txBody>
                    <a:bodyPr/>
                    <a:lstStyle/>
                    <a:p>
                      <a:pPr algn="ctr" fontAlgn="ctr"/>
                      <a:r>
                        <a:rPr lang="en-US" sz="1100" b="0" i="0" u="none" strike="noStrike">
                          <a:solidFill>
                            <a:srgbClr val="000000"/>
                          </a:solidFill>
                          <a:effectLst/>
                          <a:latin typeface="Calibri"/>
                        </a:rPr>
                        <a:t>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B84"/>
                    </a:solidFill>
                  </a:tcPr>
                </a:tc>
                <a:tc>
                  <a:txBody>
                    <a:bodyPr/>
                    <a:lstStyle/>
                    <a:p>
                      <a:pPr algn="ctr" fontAlgn="ctr"/>
                      <a:r>
                        <a:rPr lang="en-US" sz="1100" b="0" i="0" u="none" strike="noStrike">
                          <a:solidFill>
                            <a:srgbClr val="000000"/>
                          </a:solidFill>
                          <a:effectLst/>
                          <a:latin typeface="Calibri"/>
                        </a:rPr>
                        <a:t>28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D57F"/>
                    </a:solidFill>
                  </a:tcPr>
                </a:tc>
                <a:tc>
                  <a:txBody>
                    <a:bodyPr/>
                    <a:lstStyle/>
                    <a:p>
                      <a:pPr algn="ctr" fontAlgn="ctr"/>
                      <a:r>
                        <a:rPr lang="en-US" sz="1100" b="0" i="0" u="none" strike="noStrike" dirty="0">
                          <a:solidFill>
                            <a:srgbClr val="000000"/>
                          </a:solidFill>
                          <a:effectLst/>
                          <a:latin typeface="Calibri"/>
                        </a:rPr>
                        <a:t>16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473"/>
                    </a:solidFill>
                  </a:tcPr>
                </a:tc>
                <a:tc>
                  <a:txBody>
                    <a:bodyPr/>
                    <a:lstStyle/>
                    <a:p>
                      <a:pPr algn="ctr" fontAlgn="ctr"/>
                      <a:r>
                        <a:rPr lang="en-US" sz="1100" b="0" i="0" u="none" strike="noStrike" dirty="0">
                          <a:solidFill>
                            <a:srgbClr val="000000"/>
                          </a:solidFill>
                          <a:effectLst/>
                          <a:latin typeface="Calibri"/>
                        </a:rPr>
                        <a:t>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96B"/>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At least one person in my household has health insurance</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BCA7E"/>
                    </a:solidFill>
                  </a:tcPr>
                </a:tc>
                <a:tc>
                  <a:txBody>
                    <a:bodyPr/>
                    <a:lstStyle/>
                    <a:p>
                      <a:pPr algn="ctr" fontAlgn="ctr"/>
                      <a:r>
                        <a:rPr lang="en-US" sz="1100" b="0" i="0" u="none" strike="noStrike" dirty="0">
                          <a:solidFill>
                            <a:srgbClr val="000000"/>
                          </a:solidFill>
                          <a:effectLst/>
                          <a:latin typeface="Calibri"/>
                        </a:rPr>
                        <a:t>85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1CC7E"/>
                    </a:solidFill>
                  </a:tcPr>
                </a:tc>
                <a:tc>
                  <a:txBody>
                    <a:bodyPr/>
                    <a:lstStyle/>
                    <a:p>
                      <a:pPr algn="ctr" fontAlgn="ctr"/>
                      <a:r>
                        <a:rPr lang="en-US" sz="1100" b="0" i="0" u="none" strike="noStrike" dirty="0">
                          <a:solidFill>
                            <a:srgbClr val="000000"/>
                          </a:solidFill>
                          <a:effectLst/>
                          <a:latin typeface="Calibri"/>
                        </a:rPr>
                        <a:t>78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7D27F"/>
                    </a:solidFill>
                  </a:tcPr>
                </a:tc>
                <a:tc>
                  <a:txBody>
                    <a:bodyPr/>
                    <a:lstStyle/>
                    <a:p>
                      <a:pPr algn="ctr" fontAlgn="ctr"/>
                      <a:r>
                        <a:rPr lang="en-US" sz="1100" b="0" i="0" u="none" strike="noStrike">
                          <a:solidFill>
                            <a:srgbClr val="000000"/>
                          </a:solidFill>
                          <a:effectLst/>
                          <a:latin typeface="Calibri"/>
                        </a:rPr>
                        <a:t>81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ECF7F"/>
                    </a:solidFill>
                  </a:tcPr>
                </a:tc>
                <a:tc>
                  <a:txBody>
                    <a:bodyPr/>
                    <a:lstStyle/>
                    <a:p>
                      <a:pPr algn="ctr" fontAlgn="ctr"/>
                      <a:r>
                        <a:rPr lang="en-US" sz="1100" b="0" i="0" u="none" strike="noStrike">
                          <a:solidFill>
                            <a:srgbClr val="000000"/>
                          </a:solidFill>
                          <a:effectLst/>
                          <a:latin typeface="Calibri"/>
                        </a:rPr>
                        <a:t>73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680"/>
                    </a:solidFill>
                  </a:tcPr>
                </a:tc>
                <a:tc>
                  <a:txBody>
                    <a:bodyPr/>
                    <a:lstStyle/>
                    <a:p>
                      <a:pPr algn="ctr" fontAlgn="ctr"/>
                      <a:r>
                        <a:rPr lang="en-US" sz="1100" b="0" i="0" u="none" strike="noStrike" dirty="0">
                          <a:solidFill>
                            <a:srgbClr val="000000"/>
                          </a:solidFill>
                          <a:effectLst/>
                          <a:latin typeface="Calibri"/>
                        </a:rPr>
                        <a:t>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EB84"/>
                    </a:solidFill>
                  </a:tcPr>
                </a:tc>
                <a:tc>
                  <a:txBody>
                    <a:bodyPr/>
                    <a:lstStyle/>
                    <a:p>
                      <a:pPr algn="ctr" fontAlgn="ctr"/>
                      <a:r>
                        <a:rPr lang="en-US" sz="1100" b="0" i="0" u="none" strike="noStrike" dirty="0">
                          <a:solidFill>
                            <a:srgbClr val="000000"/>
                          </a:solidFill>
                          <a:effectLst/>
                          <a:latin typeface="Calibri"/>
                        </a:rPr>
                        <a:t>69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2DA81"/>
                    </a:solidFill>
                  </a:tcPr>
                </a:tc>
              </a:tr>
              <a:tr h="173508">
                <a:tc vMerge="1">
                  <a:txBody>
                    <a:bodyPr/>
                    <a:lstStyle/>
                    <a:p>
                      <a:endParaRPr lang="en-US"/>
                    </a:p>
                  </a:txBody>
                  <a:tcPr/>
                </a:tc>
                <a:tc>
                  <a:txBody>
                    <a:bodyPr/>
                    <a:lstStyle/>
                    <a:p>
                      <a:pPr algn="l" fontAlgn="ctr"/>
                      <a:r>
                        <a:rPr lang="en-US" sz="1100" b="0" i="0" u="none" strike="noStrike">
                          <a:solidFill>
                            <a:srgbClr val="000000"/>
                          </a:solidFill>
                          <a:effectLst/>
                          <a:latin typeface="Calibri"/>
                        </a:rPr>
                        <a:t>At least one person in my household has life insurance</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881"/>
                    </a:solidFill>
                  </a:tcPr>
                </a:tc>
                <a:tc>
                  <a:txBody>
                    <a:bodyPr/>
                    <a:lstStyle/>
                    <a:p>
                      <a:pPr algn="ctr" fontAlgn="ctr"/>
                      <a:r>
                        <a:rPr lang="en-US" sz="1100" b="0" i="0" u="none" strike="noStrike">
                          <a:solidFill>
                            <a:srgbClr val="000000"/>
                          </a:solidFill>
                          <a:effectLst/>
                          <a:latin typeface="Calibri"/>
                        </a:rPr>
                        <a:t>82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E7F"/>
                    </a:solidFill>
                  </a:tcPr>
                </a:tc>
                <a:tc>
                  <a:txBody>
                    <a:bodyPr/>
                    <a:lstStyle/>
                    <a:p>
                      <a:pPr algn="ctr" fontAlgn="ctr"/>
                      <a:r>
                        <a:rPr lang="en-US" sz="1100" b="0" i="0" u="none" strike="noStrike" dirty="0">
                          <a:solidFill>
                            <a:srgbClr val="000000"/>
                          </a:solidFill>
                          <a:effectLst/>
                          <a:latin typeface="Calibri"/>
                        </a:rPr>
                        <a:t>73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680"/>
                    </a:solidFill>
                  </a:tcPr>
                </a:tc>
                <a:tc>
                  <a:txBody>
                    <a:bodyPr/>
                    <a:lstStyle/>
                    <a:p>
                      <a:pPr algn="ctr" fontAlgn="ctr"/>
                      <a:r>
                        <a:rPr lang="en-US" sz="1100" b="0" i="0" u="none" strike="noStrike" dirty="0">
                          <a:solidFill>
                            <a:srgbClr val="000000"/>
                          </a:solidFill>
                          <a:effectLst/>
                          <a:latin typeface="Calibri"/>
                        </a:rPr>
                        <a:t>69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A81"/>
                    </a:solidFill>
                  </a:tcPr>
                </a:tc>
                <a:tc>
                  <a:txBody>
                    <a:bodyPr/>
                    <a:lstStyle/>
                    <a:p>
                      <a:pPr algn="ctr" fontAlgn="ctr"/>
                      <a:r>
                        <a:rPr lang="en-US" sz="1100" b="0" i="0" u="none" strike="noStrike" dirty="0">
                          <a:solidFill>
                            <a:srgbClr val="000000"/>
                          </a:solidFill>
                          <a:effectLst/>
                          <a:latin typeface="Calibri"/>
                        </a:rPr>
                        <a:t>63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F82"/>
                    </a:solidFill>
                  </a:tcPr>
                </a:tc>
                <a:tc>
                  <a:txBody>
                    <a:bodyPr/>
                    <a:lstStyle/>
                    <a:p>
                      <a:pPr algn="ctr" fontAlgn="ctr"/>
                      <a:r>
                        <a:rPr lang="en-US" sz="1100" b="0" i="0" u="none" strike="noStrike" dirty="0">
                          <a:solidFill>
                            <a:srgbClr val="000000"/>
                          </a:solidFill>
                          <a:effectLst/>
                          <a:latin typeface="Calibri"/>
                        </a:rPr>
                        <a:t>29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579"/>
                    </a:solidFill>
                  </a:tcPr>
                </a:tc>
                <a:tc>
                  <a:txBody>
                    <a:bodyPr/>
                    <a:lstStyle/>
                    <a:p>
                      <a:pPr algn="ctr" fontAlgn="ctr"/>
                      <a:r>
                        <a:rPr lang="en-US" sz="1100" b="0" i="0" u="none" strike="noStrike" dirty="0">
                          <a:solidFill>
                            <a:srgbClr val="000000"/>
                          </a:solidFill>
                          <a:effectLst/>
                          <a:latin typeface="Calibri"/>
                        </a:rPr>
                        <a:t>48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883"/>
                    </a:solidFill>
                  </a:tcPr>
                </a:tc>
              </a:tr>
              <a:tr h="173508">
                <a:tc rowSpan="8">
                  <a:txBody>
                    <a:bodyPr/>
                    <a:lstStyle/>
                    <a:p>
                      <a:pPr algn="ctr" fontAlgn="ctr"/>
                      <a:r>
                        <a:rPr lang="en-US" sz="1100" b="1" i="0" u="none" strike="noStrike" dirty="0">
                          <a:solidFill>
                            <a:srgbClr val="000000"/>
                          </a:solidFill>
                          <a:effectLst/>
                          <a:latin typeface="Calibri"/>
                        </a:rPr>
                        <a:t>Opportunity</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Non-mortgage debt-to-income ratio under 40%</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98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83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D480"/>
                    </a:solidFill>
                  </a:tcPr>
                </a:tc>
                <a:tc>
                  <a:txBody>
                    <a:bodyPr/>
                    <a:lstStyle/>
                    <a:p>
                      <a:pPr algn="ctr" fontAlgn="ctr"/>
                      <a:r>
                        <a:rPr lang="en-US" sz="1100" b="0" i="0" u="none" strike="noStrike">
                          <a:solidFill>
                            <a:srgbClr val="000000"/>
                          </a:solidFill>
                          <a:effectLst/>
                          <a:latin typeface="Calibri"/>
                        </a:rPr>
                        <a:t>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0D07F"/>
                    </a:solidFill>
                  </a:tcPr>
                </a:tc>
                <a:tc>
                  <a:txBody>
                    <a:bodyPr/>
                    <a:lstStyle/>
                    <a:p>
                      <a:pPr algn="ctr" fontAlgn="ctr"/>
                      <a:r>
                        <a:rPr lang="en-US" sz="1100" b="0" i="0" u="none" strike="noStrike">
                          <a:solidFill>
                            <a:srgbClr val="000000"/>
                          </a:solidFill>
                          <a:effectLst/>
                          <a:latin typeface="Calibri"/>
                        </a:rPr>
                        <a:t>60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CC7E"/>
                    </a:solidFill>
                  </a:tcPr>
                </a:tc>
                <a:tc>
                  <a:txBody>
                    <a:bodyPr/>
                    <a:lstStyle/>
                    <a:p>
                      <a:pPr algn="ctr" fontAlgn="ctr"/>
                      <a:r>
                        <a:rPr lang="en-US" sz="1100" b="0" i="0" u="none" strike="noStrike">
                          <a:solidFill>
                            <a:srgbClr val="000000"/>
                          </a:solidFill>
                          <a:effectLst/>
                          <a:latin typeface="Calibri"/>
                        </a:rPr>
                        <a:t>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E78"/>
                    </a:solidFill>
                  </a:tcPr>
                </a:tc>
                <a:tc>
                  <a:txBody>
                    <a:bodyPr/>
                    <a:lstStyle/>
                    <a:p>
                      <a:pPr algn="ctr" fontAlgn="ctr"/>
                      <a:r>
                        <a:rPr lang="en-US" sz="1100" b="0" i="0" u="none" strike="noStrike" dirty="0">
                          <a:solidFill>
                            <a:srgbClr val="000000"/>
                          </a:solidFill>
                          <a:effectLst/>
                          <a:latin typeface="Calibri"/>
                        </a:rPr>
                        <a:t>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B84"/>
                    </a:solidFill>
                  </a:tcPr>
                </a:tc>
                <a:tc>
                  <a:txBody>
                    <a:bodyPr/>
                    <a:lstStyle/>
                    <a:p>
                      <a:pPr algn="ctr" fontAlgn="ctr"/>
                      <a:r>
                        <a:rPr lang="en-US" sz="1100" b="0" i="0" u="none" strike="noStrike" dirty="0">
                          <a:solidFill>
                            <a:srgbClr val="000000"/>
                          </a:solidFill>
                          <a:effectLst/>
                          <a:latin typeface="Calibri"/>
                        </a:rPr>
                        <a:t>37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96B"/>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do not have too much debt right now</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97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DC17C"/>
                    </a:solidFill>
                  </a:tcPr>
                </a:tc>
                <a:tc>
                  <a:txBody>
                    <a:bodyPr/>
                    <a:lstStyle/>
                    <a:p>
                      <a:pPr algn="ctr" fontAlgn="ctr"/>
                      <a:r>
                        <a:rPr lang="en-US" sz="1100" b="0" i="0" u="none" strike="noStrike">
                          <a:solidFill>
                            <a:srgbClr val="000000"/>
                          </a:solidFill>
                          <a:effectLst/>
                          <a:latin typeface="Calibri"/>
                        </a:rPr>
                        <a:t>59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1E383"/>
                    </a:solidFill>
                  </a:tcPr>
                </a:tc>
                <a:tc>
                  <a:txBody>
                    <a:bodyPr/>
                    <a:lstStyle/>
                    <a:p>
                      <a:pPr algn="ctr" fontAlgn="ctr"/>
                      <a:r>
                        <a:rPr lang="en-US" sz="1100" b="0" i="0" u="none" strike="noStrike">
                          <a:solidFill>
                            <a:srgbClr val="000000"/>
                          </a:solidFill>
                          <a:effectLst/>
                          <a:latin typeface="Calibri"/>
                        </a:rPr>
                        <a:t>69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2DA81"/>
                    </a:solidFill>
                  </a:tcPr>
                </a:tc>
                <a:tc>
                  <a:txBody>
                    <a:bodyPr/>
                    <a:lstStyle/>
                    <a:p>
                      <a:pPr algn="ctr" fontAlgn="ctr"/>
                      <a:r>
                        <a:rPr lang="en-US" sz="1100" b="0" i="0" u="none" strike="noStrike">
                          <a:solidFill>
                            <a:srgbClr val="000000"/>
                          </a:solidFill>
                          <a:effectLst/>
                          <a:latin typeface="Calibri"/>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87A"/>
                    </a:solidFill>
                  </a:tcPr>
                </a:tc>
                <a:tc>
                  <a:txBody>
                    <a:bodyPr/>
                    <a:lstStyle/>
                    <a:p>
                      <a:pPr algn="ctr" fontAlgn="ctr"/>
                      <a:r>
                        <a:rPr lang="en-US" sz="1100" b="0" i="0" u="none" strike="noStrike">
                          <a:solidFill>
                            <a:srgbClr val="000000"/>
                          </a:solidFill>
                          <a:effectLst/>
                          <a:latin typeface="Calibri"/>
                        </a:rPr>
                        <a:t>17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673"/>
                    </a:solidFill>
                  </a:tcPr>
                </a:tc>
                <a:tc>
                  <a:txBody>
                    <a:bodyPr/>
                    <a:lstStyle/>
                    <a:p>
                      <a:pPr algn="ctr" fontAlgn="ctr"/>
                      <a:r>
                        <a:rPr lang="en-US" sz="1100" b="0" i="0" u="none" strike="noStrike" dirty="0">
                          <a:solidFill>
                            <a:srgbClr val="000000"/>
                          </a:solidFill>
                          <a:effectLst/>
                          <a:latin typeface="Calibri"/>
                        </a:rPr>
                        <a:t>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D7B"/>
                    </a:solidFill>
                  </a:tcPr>
                </a:tc>
                <a:tc>
                  <a:txBody>
                    <a:bodyPr/>
                    <a:lstStyle/>
                    <a:p>
                      <a:pPr algn="ctr" fontAlgn="ctr"/>
                      <a:r>
                        <a:rPr lang="en-US" sz="1100" b="0" i="0" u="none" strike="noStrike" dirty="0">
                          <a:solidFill>
                            <a:srgbClr val="000000"/>
                          </a:solidFill>
                          <a:effectLst/>
                          <a:latin typeface="Calibri"/>
                        </a:rPr>
                        <a:t>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7B6E"/>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My household has $10,000 or more in retirement savings</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90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C77D"/>
                    </a:solidFill>
                  </a:tcPr>
                </a:tc>
                <a:tc>
                  <a:txBody>
                    <a:bodyPr/>
                    <a:lstStyle/>
                    <a:p>
                      <a:pPr algn="ctr" fontAlgn="ctr"/>
                      <a:r>
                        <a:rPr lang="en-US" sz="1100" b="0" i="0" u="none" strike="noStrike">
                          <a:solidFill>
                            <a:srgbClr val="000000"/>
                          </a:solidFill>
                          <a:effectLst/>
                          <a:latin typeface="Calibri"/>
                        </a:rPr>
                        <a:t>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ECB7E"/>
                    </a:solidFill>
                  </a:tcPr>
                </a:tc>
                <a:tc>
                  <a:txBody>
                    <a:bodyPr/>
                    <a:lstStyle/>
                    <a:p>
                      <a:pPr algn="ctr" fontAlgn="ctr"/>
                      <a:r>
                        <a:rPr lang="en-US" sz="1100" b="0" i="0" u="none" strike="noStrike">
                          <a:solidFill>
                            <a:srgbClr val="000000"/>
                          </a:solidFill>
                          <a:effectLst/>
                          <a:latin typeface="Calibri"/>
                        </a:rPr>
                        <a:t>71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CD881"/>
                    </a:solidFill>
                  </a:tcPr>
                </a:tc>
                <a:tc>
                  <a:txBody>
                    <a:bodyPr/>
                    <a:lstStyle/>
                    <a:p>
                      <a:pPr algn="ctr" fontAlgn="ctr"/>
                      <a:r>
                        <a:rPr lang="en-US" sz="1100" b="0" i="0" u="none" strike="noStrike">
                          <a:solidFill>
                            <a:srgbClr val="000000"/>
                          </a:solidFill>
                          <a:effectLst/>
                          <a:latin typeface="Calibri"/>
                        </a:rPr>
                        <a:t>51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A84"/>
                    </a:solidFill>
                  </a:tcPr>
                </a:tc>
                <a:tc>
                  <a:txBody>
                    <a:bodyPr/>
                    <a:lstStyle/>
                    <a:p>
                      <a:pPr algn="ctr" fontAlgn="ctr"/>
                      <a:r>
                        <a:rPr lang="en-US" sz="1100" b="0" i="0" u="none" strike="noStrike">
                          <a:solidFill>
                            <a:srgbClr val="000000"/>
                          </a:solidFill>
                          <a:effectLst/>
                          <a:latin typeface="Calibri"/>
                        </a:rPr>
                        <a:t>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E382"/>
                    </a:solidFill>
                  </a:tcPr>
                </a:tc>
                <a:tc>
                  <a:txBody>
                    <a:bodyPr/>
                    <a:lstStyle/>
                    <a:p>
                      <a:pPr algn="ctr" fontAlgn="ctr"/>
                      <a:r>
                        <a:rPr lang="en-US" sz="1100" b="0" i="0" u="none" strike="noStrike" dirty="0">
                          <a:solidFill>
                            <a:srgbClr val="000000"/>
                          </a:solidFill>
                          <a:effectLst/>
                          <a:latin typeface="Calibri"/>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E75"/>
                    </a:solidFill>
                  </a:tcPr>
                </a:tc>
                <a:tc>
                  <a:txBody>
                    <a:bodyPr/>
                    <a:lstStyle/>
                    <a:p>
                      <a:pPr algn="ctr" fontAlgn="ctr"/>
                      <a:r>
                        <a:rPr lang="en-US" sz="1100" b="0" i="0" u="none" strike="noStrike" dirty="0">
                          <a:solidFill>
                            <a:srgbClr val="000000"/>
                          </a:solidFill>
                          <a:effectLst/>
                          <a:latin typeface="Calibri"/>
                        </a:rPr>
                        <a:t>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075"/>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am confident I can meet my long-term goals for financial security</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ECB7E"/>
                    </a:solidFill>
                  </a:tcPr>
                </a:tc>
                <a:tc>
                  <a:txBody>
                    <a:bodyPr/>
                    <a:lstStyle/>
                    <a:p>
                      <a:pPr algn="ctr" fontAlgn="ctr"/>
                      <a:r>
                        <a:rPr lang="en-US" sz="1100" b="0" i="0" u="none" strike="noStrike">
                          <a:solidFill>
                            <a:srgbClr val="000000"/>
                          </a:solidFill>
                          <a:effectLst/>
                          <a:latin typeface="Calibri"/>
                        </a:rPr>
                        <a:t>61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BE182"/>
                    </a:solidFill>
                  </a:tcPr>
                </a:tc>
                <a:tc>
                  <a:txBody>
                    <a:bodyPr/>
                    <a:lstStyle/>
                    <a:p>
                      <a:pPr algn="ctr" fontAlgn="ctr"/>
                      <a:r>
                        <a:rPr lang="en-US" sz="1100" b="0" i="0" u="none" strike="noStrike">
                          <a:solidFill>
                            <a:srgbClr val="000000"/>
                          </a:solidFill>
                          <a:effectLst/>
                          <a:latin typeface="Calibri"/>
                        </a:rPr>
                        <a:t>57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483"/>
                    </a:solidFill>
                  </a:tcPr>
                </a:tc>
                <a:tc>
                  <a:txBody>
                    <a:bodyPr/>
                    <a:lstStyle/>
                    <a:p>
                      <a:pPr algn="ctr" fontAlgn="ctr"/>
                      <a:r>
                        <a:rPr lang="en-US" sz="1100" b="0" i="0" u="none" strike="noStrike">
                          <a:solidFill>
                            <a:srgbClr val="000000"/>
                          </a:solidFill>
                          <a:effectLst/>
                          <a:latin typeface="Calibri"/>
                        </a:rPr>
                        <a:t>41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D57F"/>
                    </a:solidFill>
                  </a:tcPr>
                </a:tc>
                <a:tc>
                  <a:txBody>
                    <a:bodyPr/>
                    <a:lstStyle/>
                    <a:p>
                      <a:pPr algn="ctr" fontAlgn="ctr"/>
                      <a:r>
                        <a:rPr lang="en-US" sz="1100" b="0" i="0" u="none" strike="noStrike">
                          <a:solidFill>
                            <a:srgbClr val="000000"/>
                          </a:solidFill>
                          <a:effectLst/>
                          <a:latin typeface="Calibri"/>
                        </a:rPr>
                        <a:t>33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C07B"/>
                    </a:solidFill>
                  </a:tcPr>
                </a:tc>
                <a:tc>
                  <a:txBody>
                    <a:bodyPr/>
                    <a:lstStyle/>
                    <a:p>
                      <a:pPr algn="ctr" fontAlgn="ctr"/>
                      <a:r>
                        <a:rPr lang="en-US" sz="1100" b="0" i="0" u="none" strike="noStrike" dirty="0">
                          <a:solidFill>
                            <a:srgbClr val="000000"/>
                          </a:solidFill>
                          <a:effectLst/>
                          <a:latin typeface="Calibri"/>
                        </a:rPr>
                        <a:t>24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877"/>
                    </a:solidFill>
                  </a:tcPr>
                </a:tc>
                <a:tc>
                  <a:txBody>
                    <a:bodyPr/>
                    <a:lstStyle/>
                    <a:p>
                      <a:pPr algn="ctr" fontAlgn="ctr"/>
                      <a:r>
                        <a:rPr lang="en-US" sz="1100" b="0" i="0" u="none" strike="noStrike" dirty="0">
                          <a:solidFill>
                            <a:srgbClr val="000000"/>
                          </a:solidFill>
                          <a:effectLst/>
                          <a:latin typeface="Calibri"/>
                        </a:rPr>
                        <a:t>16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9373"/>
                    </a:solidFill>
                  </a:tcPr>
                </a:tc>
              </a:tr>
              <a:tr h="173508">
                <a:tc vMerge="1">
                  <a:txBody>
                    <a:bodyPr/>
                    <a:lstStyle/>
                    <a:p>
                      <a:endParaRPr lang="en-US"/>
                    </a:p>
                  </a:txBody>
                  <a:tcPr/>
                </a:tc>
                <a:tc>
                  <a:txBody>
                    <a:bodyPr/>
                    <a:lstStyle/>
                    <a:p>
                      <a:pPr algn="l" fontAlgn="b"/>
                      <a:r>
                        <a:rPr lang="en-US" sz="1100" b="0" i="0" u="none" strike="noStrike" dirty="0">
                          <a:solidFill>
                            <a:srgbClr val="000000"/>
                          </a:solidFill>
                          <a:effectLst/>
                          <a:latin typeface="Calibri"/>
                        </a:rPr>
                        <a:t>I have the skills and knowledge to manage my finances well</a:t>
                      </a:r>
                    </a:p>
                  </a:txBody>
                  <a:tcPr marL="18288" marR="0" marT="0" marB="0" anchor="b">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ECF7F"/>
                    </a:solidFill>
                  </a:tcPr>
                </a:tc>
                <a:tc>
                  <a:txBody>
                    <a:bodyPr/>
                    <a:lstStyle/>
                    <a:p>
                      <a:pPr algn="ctr" fontAlgn="ctr"/>
                      <a:r>
                        <a:rPr lang="en-US" sz="1100" b="0" i="0" u="none" strike="noStrike" dirty="0">
                          <a:solidFill>
                            <a:srgbClr val="000000"/>
                          </a:solidFill>
                          <a:effectLst/>
                          <a:latin typeface="Calibri"/>
                        </a:rPr>
                        <a:t>62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8E082"/>
                    </a:solidFill>
                  </a:tcPr>
                </a:tc>
                <a:tc>
                  <a:txBody>
                    <a:bodyPr/>
                    <a:lstStyle/>
                    <a:p>
                      <a:pPr algn="ctr" fontAlgn="ctr"/>
                      <a:r>
                        <a:rPr lang="en-US" sz="1100" b="0" i="0" u="none" strike="noStrike">
                          <a:solidFill>
                            <a:srgbClr val="000000"/>
                          </a:solidFill>
                          <a:effectLst/>
                          <a:latin typeface="Calibri"/>
                        </a:rPr>
                        <a:t>65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FDD82"/>
                    </a:solidFill>
                  </a:tcPr>
                </a:tc>
                <a:tc>
                  <a:txBody>
                    <a:bodyPr/>
                    <a:lstStyle/>
                    <a:p>
                      <a:pPr algn="ctr" fontAlgn="ctr"/>
                      <a:r>
                        <a:rPr lang="en-US" sz="1100" b="0" i="0" u="none" strike="noStrike">
                          <a:solidFill>
                            <a:srgbClr val="000000"/>
                          </a:solidFill>
                          <a:effectLst/>
                          <a:latin typeface="Calibri"/>
                        </a:rPr>
                        <a:t>54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0E784"/>
                    </a:solidFill>
                  </a:tcPr>
                </a:tc>
                <a:tc>
                  <a:txBody>
                    <a:bodyPr/>
                    <a:lstStyle/>
                    <a:p>
                      <a:pPr algn="ctr" fontAlgn="ctr"/>
                      <a:r>
                        <a:rPr lang="en-US" sz="1100" b="0" i="0" u="none" strike="noStrike">
                          <a:solidFill>
                            <a:srgbClr val="000000"/>
                          </a:solidFill>
                          <a:effectLst/>
                          <a:latin typeface="Calibri"/>
                        </a:rPr>
                        <a:t>45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E081"/>
                    </a:solidFill>
                  </a:tcPr>
                </a:tc>
                <a:tc>
                  <a:txBody>
                    <a:bodyPr/>
                    <a:lstStyle/>
                    <a:p>
                      <a:pPr algn="ctr" fontAlgn="ctr"/>
                      <a:r>
                        <a:rPr lang="en-US" sz="1100" b="0" i="0" u="none" strike="noStrike" dirty="0">
                          <a:solidFill>
                            <a:srgbClr val="000000"/>
                          </a:solidFill>
                          <a:effectLst/>
                          <a:latin typeface="Calibri"/>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87A"/>
                    </a:solidFill>
                  </a:tcPr>
                </a:tc>
                <a:tc>
                  <a:txBody>
                    <a:bodyPr/>
                    <a:lstStyle/>
                    <a:p>
                      <a:pPr algn="ctr" fontAlgn="ctr"/>
                      <a:r>
                        <a:rPr lang="en-US" sz="1100" b="0" i="0" u="none" strike="noStrike" dirty="0">
                          <a:solidFill>
                            <a:srgbClr val="000000"/>
                          </a:solidFill>
                          <a:effectLst/>
                          <a:latin typeface="Calibri"/>
                        </a:rPr>
                        <a:t>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D7B"/>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am willing to take some risk when I save or invest</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7C47D"/>
                    </a:solidFill>
                  </a:tcPr>
                </a:tc>
                <a:tc>
                  <a:txBody>
                    <a:bodyPr/>
                    <a:lstStyle/>
                    <a:p>
                      <a:pPr algn="ctr" fontAlgn="ctr"/>
                      <a:r>
                        <a:rPr lang="en-US" sz="1100" b="0" i="0" u="none" strike="noStrike">
                          <a:solidFill>
                            <a:srgbClr val="000000"/>
                          </a:solidFill>
                          <a:effectLst/>
                          <a:latin typeface="Calibri"/>
                        </a:rPr>
                        <a:t>82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BE7B"/>
                    </a:solidFill>
                  </a:tcPr>
                </a:tc>
                <a:tc>
                  <a:txBody>
                    <a:bodyPr/>
                    <a:lstStyle/>
                    <a:p>
                      <a:pPr algn="ctr" fontAlgn="ctr"/>
                      <a:r>
                        <a:rPr lang="en-US" sz="1100" b="0" i="0" u="none" strike="noStrike" dirty="0">
                          <a:solidFill>
                            <a:srgbClr val="000000"/>
                          </a:solidFill>
                          <a:effectLst/>
                          <a:latin typeface="Calibri"/>
                        </a:rPr>
                        <a:t>64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8E082"/>
                    </a:solidFill>
                  </a:tcPr>
                </a:tc>
                <a:tc>
                  <a:txBody>
                    <a:bodyPr/>
                    <a:lstStyle/>
                    <a:p>
                      <a:pPr algn="ctr" fontAlgn="ctr"/>
                      <a:r>
                        <a:rPr lang="en-US" sz="1100" b="0" i="0" u="none" strike="noStrike">
                          <a:solidFill>
                            <a:srgbClr val="000000"/>
                          </a:solidFill>
                          <a:effectLst/>
                          <a:latin typeface="Calibri"/>
                        </a:rPr>
                        <a:t>58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B84"/>
                    </a:solidFill>
                  </a:tcPr>
                </a:tc>
                <a:tc>
                  <a:txBody>
                    <a:bodyPr/>
                    <a:lstStyle/>
                    <a:p>
                      <a:pPr algn="ctr" fontAlgn="ctr"/>
                      <a:r>
                        <a:rPr lang="en-US" sz="1100" b="0" i="0" u="none" strike="noStrike">
                          <a:solidFill>
                            <a:srgbClr val="000000"/>
                          </a:solidFill>
                          <a:effectLst/>
                          <a:latin typeface="Calibri"/>
                        </a:rPr>
                        <a:t>58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B84"/>
                    </a:solidFill>
                  </a:tcPr>
                </a:tc>
                <a:tc>
                  <a:txBody>
                    <a:bodyPr/>
                    <a:lstStyle/>
                    <a:p>
                      <a:pPr algn="ctr" fontAlgn="ctr"/>
                      <a:r>
                        <a:rPr lang="en-US" sz="1100" b="0" i="0" u="none" strike="noStrike" dirty="0">
                          <a:solidFill>
                            <a:srgbClr val="000000"/>
                          </a:solidFill>
                          <a:effectLst/>
                          <a:latin typeface="Calibri"/>
                        </a:rPr>
                        <a:t>18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96B"/>
                    </a:solidFill>
                  </a:tcPr>
                </a:tc>
                <a:tc>
                  <a:txBody>
                    <a:bodyPr/>
                    <a:lstStyle/>
                    <a:p>
                      <a:pPr algn="ctr" fontAlgn="ctr"/>
                      <a:r>
                        <a:rPr lang="en-US" sz="1100" b="0" i="0" u="none" strike="noStrike" dirty="0">
                          <a:solidFill>
                            <a:srgbClr val="000000"/>
                          </a:solidFill>
                          <a:effectLst/>
                          <a:latin typeface="Calibri"/>
                        </a:rPr>
                        <a:t>26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8370"/>
                    </a:solidFill>
                  </a:tcPr>
                </a:tc>
              </a:tr>
              <a:tr h="173508">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I save regularly with a </a:t>
                      </a:r>
                      <a:r>
                        <a:rPr lang="en-US" sz="1100" b="0" i="0" u="none" strike="noStrike" dirty="0" smtClean="0">
                          <a:solidFill>
                            <a:srgbClr val="000000"/>
                          </a:solidFill>
                          <a:effectLst/>
                          <a:latin typeface="Calibri"/>
                        </a:rPr>
                        <a:t>plan</a:t>
                      </a:r>
                      <a:endParaRPr lang="en-US" sz="1100" b="0" i="0" u="none" strike="noStrike" dirty="0">
                        <a:solidFill>
                          <a:srgbClr val="000000"/>
                        </a:solidFill>
                        <a:effectLst/>
                        <a:latin typeface="Calibri"/>
                      </a:endParaRP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C07C"/>
                    </a:solidFill>
                  </a:tcPr>
                </a:tc>
                <a:tc>
                  <a:txBody>
                    <a:bodyPr/>
                    <a:lstStyle/>
                    <a:p>
                      <a:pPr algn="ctr" fontAlgn="ctr"/>
                      <a:r>
                        <a:rPr lang="en-US" sz="1100" b="0" i="0" u="none" strike="noStrike">
                          <a:solidFill>
                            <a:srgbClr val="000000"/>
                          </a:solidFill>
                          <a:effectLst/>
                          <a:latin typeface="Calibri"/>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4D17F"/>
                    </a:solidFill>
                  </a:tcPr>
                </a:tc>
                <a:tc>
                  <a:txBody>
                    <a:bodyPr/>
                    <a:lstStyle/>
                    <a:p>
                      <a:pPr algn="ctr" fontAlgn="ctr"/>
                      <a:r>
                        <a:rPr lang="en-US" sz="1100" b="0" i="0" u="none" strike="noStrike" dirty="0">
                          <a:solidFill>
                            <a:srgbClr val="000000"/>
                          </a:solidFill>
                          <a:effectLst/>
                          <a:latin typeface="Calibri"/>
                        </a:rPr>
                        <a:t>35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B84"/>
                    </a:solidFill>
                  </a:tcPr>
                </a:tc>
                <a:tc>
                  <a:txBody>
                    <a:bodyPr/>
                    <a:lstStyle/>
                    <a:p>
                      <a:pPr algn="ctr" fontAlgn="ctr"/>
                      <a:r>
                        <a:rPr lang="en-US" sz="1100" b="0" i="0" u="none" strike="noStrike" dirty="0">
                          <a:solidFill>
                            <a:srgbClr val="000000"/>
                          </a:solidFill>
                          <a:effectLst/>
                          <a:latin typeface="Calibri"/>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F78"/>
                    </a:solidFill>
                  </a:tcPr>
                </a:tc>
                <a:tc>
                  <a:txBody>
                    <a:bodyPr/>
                    <a:lstStyle/>
                    <a:p>
                      <a:pPr algn="ctr" fontAlgn="ctr"/>
                      <a:r>
                        <a:rPr lang="en-US" sz="1100" b="0" i="0" u="none" strike="noStrike" dirty="0">
                          <a:solidFill>
                            <a:srgbClr val="000000"/>
                          </a:solidFill>
                          <a:effectLst/>
                          <a:latin typeface="Calibri"/>
                        </a:rPr>
                        <a:t>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77A"/>
                    </a:solidFill>
                  </a:tcPr>
                </a:tc>
                <a:tc>
                  <a:txBody>
                    <a:bodyPr/>
                    <a:lstStyle/>
                    <a:p>
                      <a:pPr algn="ctr" fontAlgn="ctr"/>
                      <a:r>
                        <a:rPr lang="en-US" sz="1100" b="0" i="0" u="none" strike="noStrike" dirty="0">
                          <a:solidFill>
                            <a:srgbClr val="000000"/>
                          </a:solidFill>
                          <a:effectLst/>
                          <a:latin typeface="Calibri"/>
                        </a:rPr>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696B"/>
                    </a:solidFill>
                  </a:tcPr>
                </a:tc>
              </a:tr>
              <a:tr h="347015">
                <a:tc vMerge="1">
                  <a:txBody>
                    <a:bodyPr/>
                    <a:lstStyle/>
                    <a:p>
                      <a:endParaRPr lang="en-US"/>
                    </a:p>
                  </a:txBody>
                  <a:tcPr/>
                </a:tc>
                <a:tc>
                  <a:txBody>
                    <a:bodyPr/>
                    <a:lstStyle/>
                    <a:p>
                      <a:pPr algn="l" fontAlgn="ctr"/>
                      <a:r>
                        <a:rPr lang="en-US" sz="1100" b="0" i="0" u="none" strike="noStrike" dirty="0">
                          <a:solidFill>
                            <a:srgbClr val="000000"/>
                          </a:solidFill>
                          <a:effectLst/>
                          <a:latin typeface="Calibri"/>
                        </a:rPr>
                        <a:t>When I think about saving money for the future, the most important time frame is the next 5-10 years or longer</a:t>
                      </a:r>
                    </a:p>
                  </a:txBody>
                  <a:tcPr marL="18288"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82"/>
                    </a:solidFill>
                  </a:tcPr>
                </a:tc>
                <a:tc>
                  <a:txBody>
                    <a:bodyPr/>
                    <a:lstStyle/>
                    <a:p>
                      <a:pPr algn="ctr" fontAlgn="ctr"/>
                      <a:r>
                        <a:rPr lang="en-US" sz="1100" b="0" i="0" u="none" strike="noStrike">
                          <a:solidFill>
                            <a:srgbClr val="000000"/>
                          </a:solidFill>
                          <a:effectLst/>
                          <a:latin typeface="Calibri"/>
                        </a:rPr>
                        <a:t>100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100" b="0" i="0" u="none" strike="noStrike">
                          <a:solidFill>
                            <a:srgbClr val="000000"/>
                          </a:solidFill>
                          <a:effectLst/>
                          <a:latin typeface="Calibri"/>
                        </a:rPr>
                        <a:t>23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676"/>
                    </a:solidFill>
                  </a:tcPr>
                </a:tc>
                <a:tc>
                  <a:txBody>
                    <a:bodyPr/>
                    <a:lstStyle/>
                    <a:p>
                      <a:pPr algn="ctr" fontAlgn="ctr"/>
                      <a:r>
                        <a:rPr lang="en-US" sz="1100" b="0" i="0" u="none" strike="noStrike" dirty="0">
                          <a:solidFill>
                            <a:srgbClr val="000000"/>
                          </a:solidFill>
                          <a:effectLst/>
                          <a:latin typeface="Calibri"/>
                        </a:rPr>
                        <a:t>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B77"/>
                    </a:solidFill>
                  </a:tcPr>
                </a:tc>
                <a:tc>
                  <a:txBody>
                    <a:bodyPr/>
                    <a:lstStyle/>
                    <a:p>
                      <a:pPr algn="ctr" fontAlgn="ctr"/>
                      <a:r>
                        <a:rPr lang="en-US" sz="1100" b="0" i="0" u="none" strike="noStrike" dirty="0">
                          <a:solidFill>
                            <a:srgbClr val="000000"/>
                          </a:solidFill>
                          <a:effectLst/>
                          <a:latin typeface="Calibri"/>
                        </a:rPr>
                        <a:t>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B6E"/>
                    </a:solidFill>
                  </a:tcPr>
                </a:tc>
                <a:tc>
                  <a:txBody>
                    <a:bodyPr/>
                    <a:lstStyle/>
                    <a:p>
                      <a:pPr algn="ctr" fontAlgn="ctr"/>
                      <a:r>
                        <a:rPr lang="en-US" sz="1100" b="0" i="0" u="none" strike="noStrike" dirty="0">
                          <a:solidFill>
                            <a:srgbClr val="000000"/>
                          </a:solidFill>
                          <a:effectLst/>
                          <a:latin typeface="Calibri"/>
                        </a:rPr>
                        <a:t>12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871"/>
                    </a:solidFill>
                  </a:tcPr>
                </a:tc>
              </a:tr>
            </a:tbl>
          </a:graphicData>
        </a:graphic>
      </p:graphicFrame>
    </p:spTree>
    <p:extLst>
      <p:ext uri="{BB962C8B-B14F-4D97-AF65-F5344CB8AC3E}">
        <p14:creationId xmlns:p14="http://schemas.microsoft.com/office/powerpoint/2010/main" val="7136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82700"/>
            <a:ext cx="9144000" cy="55753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3862634816"/>
              </p:ext>
            </p:extLst>
          </p:nvPr>
        </p:nvGraphicFramePr>
        <p:xfrm>
          <a:off x="818134" y="1371600"/>
          <a:ext cx="750773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0"/>
            <a:ext cx="8686800" cy="1143000"/>
          </a:xfrm>
        </p:spPr>
        <p:txBody>
          <a:bodyPr>
            <a:normAutofit/>
          </a:bodyPr>
          <a:lstStyle/>
          <a:p>
            <a:r>
              <a:rPr lang="en-US" dirty="0"/>
              <a:t>Day-to-Day</a:t>
            </a:r>
          </a:p>
        </p:txBody>
      </p:sp>
      <p:cxnSp>
        <p:nvCxnSpPr>
          <p:cNvPr id="5" name="Straight Connector 4"/>
          <p:cNvCxnSpPr/>
          <p:nvPr/>
        </p:nvCxnSpPr>
        <p:spPr>
          <a:xfrm>
            <a:off x="4308525" y="1625642"/>
            <a:ext cx="0" cy="3200400"/>
          </a:xfrm>
          <a:prstGeom prst="line">
            <a:avLst/>
          </a:prstGeom>
          <a:ln w="1905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148112" y="1625642"/>
            <a:ext cx="0" cy="3200400"/>
          </a:xfrm>
          <a:prstGeom prst="line">
            <a:avLst/>
          </a:prstGeom>
          <a:ln w="1905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913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45" y="3076830"/>
            <a:ext cx="1098511" cy="983741"/>
          </a:xfrm>
          <a:prstGeom prst="rect">
            <a:avLst/>
          </a:prstGeom>
        </p:spPr>
      </p:pic>
      <p:pic>
        <p:nvPicPr>
          <p:cNvPr id="5" name="Picture 6" descr="Ford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026" y="3340100"/>
            <a:ext cx="30575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etLife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367" y="3430565"/>
            <a:ext cx="3034934" cy="27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49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p>
        </p:txBody>
      </p:sp>
      <p:sp>
        <p:nvSpPr>
          <p:cNvPr id="4" name="Rectangle 3"/>
          <p:cNvSpPr/>
          <p:nvPr/>
        </p:nvSpPr>
        <p:spPr>
          <a:xfrm>
            <a:off x="0" y="1308100"/>
            <a:ext cx="9144000" cy="5549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val="981655031"/>
              </p:ext>
            </p:extLst>
          </p:nvPr>
        </p:nvGraphicFramePr>
        <p:xfrm>
          <a:off x="298764" y="1127031"/>
          <a:ext cx="843783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9090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p>
        </p:txBody>
      </p:sp>
      <p:sp>
        <p:nvSpPr>
          <p:cNvPr id="4" name="Rectangle 3"/>
          <p:cNvSpPr/>
          <p:nvPr/>
        </p:nvSpPr>
        <p:spPr>
          <a:xfrm>
            <a:off x="0" y="1320800"/>
            <a:ext cx="9144000" cy="553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val="3176597590"/>
              </p:ext>
            </p:extLst>
          </p:nvPr>
        </p:nvGraphicFramePr>
        <p:xfrm>
          <a:off x="239917" y="1011269"/>
          <a:ext cx="8664166" cy="5667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66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6842"/>
            <a:ext cx="9156700" cy="53911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Key Takeaways</a:t>
            </a:r>
            <a:endParaRPr lang="en-US" dirty="0"/>
          </a:p>
        </p:txBody>
      </p:sp>
      <p:sp>
        <p:nvSpPr>
          <p:cNvPr id="14" name="Rectangle 13"/>
          <p:cNvSpPr/>
          <p:nvPr/>
        </p:nvSpPr>
        <p:spPr>
          <a:xfrm>
            <a:off x="938784" y="1313071"/>
            <a:ext cx="7347734" cy="661436"/>
          </a:xfrm>
          <a:prstGeom prst="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373471" y="1192236"/>
            <a:ext cx="6676207" cy="8682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r>
              <a:rPr lang="en-US" sz="2200" dirty="0">
                <a:solidFill>
                  <a:prstClr val="black"/>
                </a:solidFill>
              </a:rPr>
              <a:t>More than half of the U.S. population (57%) is struggling financially.</a:t>
            </a:r>
          </a:p>
        </p:txBody>
      </p:sp>
      <p:sp>
        <p:nvSpPr>
          <p:cNvPr id="16" name="Rectangle 15"/>
          <p:cNvSpPr/>
          <p:nvPr/>
        </p:nvSpPr>
        <p:spPr>
          <a:xfrm>
            <a:off x="938784" y="2482407"/>
            <a:ext cx="7347734" cy="878642"/>
          </a:xfrm>
          <a:prstGeom prst="rect">
            <a:avLst/>
          </a:prstGeom>
          <a:solidFill>
            <a:srgbClr val="D9D9D9"/>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1373737" y="2482407"/>
            <a:ext cx="6675941" cy="878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defTabSz="800100">
              <a:lnSpc>
                <a:spcPct val="90000"/>
              </a:lnSpc>
              <a:spcBef>
                <a:spcPct val="0"/>
              </a:spcBef>
              <a:spcAft>
                <a:spcPct val="35000"/>
              </a:spcAft>
            </a:pPr>
            <a:r>
              <a:rPr lang="en-US" sz="2200" dirty="0">
                <a:solidFill>
                  <a:prstClr val="black"/>
                </a:solidFill>
              </a:rPr>
              <a:t>Consumers’ behaviors and attitudes within financial health segments are consistent across the core elements of financial health. </a:t>
            </a:r>
            <a:endParaRPr lang="en-US" sz="2200" kern="1200" dirty="0"/>
          </a:p>
        </p:txBody>
      </p:sp>
      <p:sp>
        <p:nvSpPr>
          <p:cNvPr id="18" name="Rectangle 17"/>
          <p:cNvSpPr/>
          <p:nvPr/>
        </p:nvSpPr>
        <p:spPr>
          <a:xfrm>
            <a:off x="1037840" y="3800068"/>
            <a:ext cx="7347734" cy="1051103"/>
          </a:xfrm>
          <a:prstGeom prst="rect">
            <a:avLst/>
          </a:prstGeom>
          <a:solidFill>
            <a:srgbClr val="D9D9D9"/>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1373737" y="3891279"/>
            <a:ext cx="6675941" cy="868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defTabSz="800100">
              <a:lnSpc>
                <a:spcPct val="90000"/>
              </a:lnSpc>
              <a:spcBef>
                <a:spcPct val="0"/>
              </a:spcBef>
              <a:spcAft>
                <a:spcPct val="35000"/>
              </a:spcAft>
            </a:pPr>
            <a:r>
              <a:rPr lang="en-US" sz="2200" dirty="0" smtClean="0">
                <a:solidFill>
                  <a:prstClr val="black"/>
                </a:solidFill>
              </a:rPr>
              <a:t>While </a:t>
            </a:r>
            <a:r>
              <a:rPr lang="en-US" sz="2200" dirty="0">
                <a:solidFill>
                  <a:prstClr val="black"/>
                </a:solidFill>
              </a:rPr>
              <a:t>income </a:t>
            </a:r>
            <a:r>
              <a:rPr lang="en-US" sz="2200" dirty="0" smtClean="0">
                <a:solidFill>
                  <a:prstClr val="black"/>
                </a:solidFill>
              </a:rPr>
              <a:t>influences </a:t>
            </a:r>
            <a:r>
              <a:rPr lang="en-US" sz="2200" dirty="0">
                <a:solidFill>
                  <a:prstClr val="black"/>
                </a:solidFill>
              </a:rPr>
              <a:t>financial health, consumer behaviors – </a:t>
            </a:r>
            <a:r>
              <a:rPr lang="en-US" sz="2200" dirty="0" smtClean="0">
                <a:solidFill>
                  <a:prstClr val="black"/>
                </a:solidFill>
              </a:rPr>
              <a:t>esp. planning </a:t>
            </a:r>
            <a:r>
              <a:rPr lang="en-US" sz="2200" dirty="0">
                <a:solidFill>
                  <a:prstClr val="black"/>
                </a:solidFill>
              </a:rPr>
              <a:t>ahead and saving – also have </a:t>
            </a:r>
            <a:r>
              <a:rPr lang="en-US" sz="2200" dirty="0" smtClean="0">
                <a:solidFill>
                  <a:prstClr val="black"/>
                </a:solidFill>
              </a:rPr>
              <a:t>an impact </a:t>
            </a:r>
            <a:r>
              <a:rPr lang="en-US" sz="2200" dirty="0">
                <a:solidFill>
                  <a:prstClr val="black"/>
                </a:solidFill>
              </a:rPr>
              <a:t>on consumers’ financial </a:t>
            </a:r>
            <a:r>
              <a:rPr lang="en-US" sz="2200" dirty="0" smtClean="0">
                <a:solidFill>
                  <a:prstClr val="black"/>
                </a:solidFill>
              </a:rPr>
              <a:t>health</a:t>
            </a:r>
            <a:r>
              <a:rPr lang="en-US" dirty="0" smtClean="0">
                <a:solidFill>
                  <a:prstClr val="black"/>
                </a:solidFill>
              </a:rPr>
              <a:t>.</a:t>
            </a:r>
            <a:endParaRPr lang="en-US" sz="1800" kern="1200" dirty="0"/>
          </a:p>
        </p:txBody>
      </p:sp>
      <p:sp>
        <p:nvSpPr>
          <p:cNvPr id="20" name="Oval 19"/>
          <p:cNvSpPr/>
          <p:nvPr/>
        </p:nvSpPr>
        <p:spPr>
          <a:xfrm>
            <a:off x="441054" y="1087456"/>
            <a:ext cx="777240" cy="777240"/>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6"/>
          <p:cNvSpPr/>
          <p:nvPr/>
        </p:nvSpPr>
        <p:spPr>
          <a:xfrm>
            <a:off x="554878" y="1201281"/>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p:txBody>
      </p:sp>
      <p:sp>
        <p:nvSpPr>
          <p:cNvPr id="22" name="Oval 21"/>
          <p:cNvSpPr/>
          <p:nvPr/>
        </p:nvSpPr>
        <p:spPr>
          <a:xfrm>
            <a:off x="486773" y="2236270"/>
            <a:ext cx="777715" cy="777715"/>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3" name="Group 22"/>
          <p:cNvGrpSpPr/>
          <p:nvPr/>
        </p:nvGrpSpPr>
        <p:grpSpPr>
          <a:xfrm>
            <a:off x="486774" y="3547905"/>
            <a:ext cx="777715" cy="777715"/>
            <a:chOff x="5940869" y="-295897"/>
            <a:chExt cx="777715" cy="777715"/>
          </a:xfrm>
        </p:grpSpPr>
        <p:sp>
          <p:nvSpPr>
            <p:cNvPr id="24" name="Oval 23"/>
            <p:cNvSpPr/>
            <p:nvPr/>
          </p:nvSpPr>
          <p:spPr>
            <a:xfrm>
              <a:off x="5940869" y="-295897"/>
              <a:ext cx="777715" cy="777715"/>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Oval 6"/>
            <p:cNvSpPr/>
            <p:nvPr/>
          </p:nvSpPr>
          <p:spPr>
            <a:xfrm>
              <a:off x="6054763" y="-182003"/>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3</a:t>
              </a:r>
              <a:endParaRPr lang="en-US" sz="3900" kern="1200" dirty="0"/>
            </a:p>
          </p:txBody>
        </p:sp>
      </p:grpSp>
      <p:sp>
        <p:nvSpPr>
          <p:cNvPr id="26" name="Oval 6"/>
          <p:cNvSpPr/>
          <p:nvPr/>
        </p:nvSpPr>
        <p:spPr>
          <a:xfrm>
            <a:off x="600666" y="2358413"/>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2</a:t>
            </a:r>
            <a:endParaRPr lang="en-US" sz="3900" kern="1200" dirty="0"/>
          </a:p>
        </p:txBody>
      </p:sp>
    </p:spTree>
    <p:extLst>
      <p:ext uri="{BB962C8B-B14F-4D97-AF65-F5344CB8AC3E}">
        <p14:creationId xmlns:p14="http://schemas.microsoft.com/office/powerpoint/2010/main" val="2171918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51823"/>
            <a:ext cx="9144000" cy="1524000"/>
          </a:xfrm>
        </p:spPr>
        <p:txBody>
          <a:bodyPr>
            <a:normAutofit/>
          </a:bodyPr>
          <a:lstStyle/>
          <a:p>
            <a:pPr algn="l"/>
            <a:r>
              <a:rPr lang="en-US" b="1" dirty="0" smtClean="0">
                <a:latin typeface="Arial"/>
                <a:cs typeface="Arial"/>
              </a:rPr>
              <a:t>Income Doesn’t Tell the Whole Story</a:t>
            </a:r>
            <a:endParaRPr lang="en-US" b="1" dirty="0">
              <a:latin typeface="Arial"/>
              <a:cs typeface="Arial"/>
            </a:endParaRPr>
          </a:p>
        </p:txBody>
      </p:sp>
      <p:pic>
        <p:nvPicPr>
          <p:cNvPr id="2" name="segmentation-02.eps" descr="/Users/matthewbrett/Documents/CFSI/Powerpoints/Jennifer Tescher Talk/Images/segmentation-0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3894667"/>
            <a:ext cx="7416800" cy="711200"/>
          </a:xfrm>
          <a:prstGeom prst="rect">
            <a:avLst/>
          </a:prstGeom>
        </p:spPr>
      </p:pic>
      <p:pic>
        <p:nvPicPr>
          <p:cNvPr id="4" name="grey-people-01.eps" descr="/Users/matthewbrett/Documents/CFSI/Powerpoints/Jennifer Tescher Talk/Images/grey-people-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470" y="2072640"/>
            <a:ext cx="2247900" cy="1354667"/>
          </a:xfrm>
          <a:prstGeom prst="rect">
            <a:avLst/>
          </a:prstGeom>
        </p:spPr>
      </p:pic>
      <p:pic>
        <p:nvPicPr>
          <p:cNvPr id="6" name="grey-people-02.eps" descr="/Users/matthewbrett/Documents/CFSI/Powerpoints/Jennifer Tescher Talk/Images/grey-people-0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0" y="2072640"/>
            <a:ext cx="2349500" cy="1354667"/>
          </a:xfrm>
          <a:prstGeom prst="rect">
            <a:avLst/>
          </a:prstGeom>
        </p:spPr>
      </p:pic>
    </p:spTree>
    <p:extLst>
      <p:ext uri="{BB962C8B-B14F-4D97-AF65-F5344CB8AC3E}">
        <p14:creationId xmlns:p14="http://schemas.microsoft.com/office/powerpoint/2010/main" val="29999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1823"/>
            <a:ext cx="8229600" cy="1524000"/>
          </a:xfrm>
        </p:spPr>
        <p:txBody>
          <a:bodyPr>
            <a:normAutofit/>
          </a:bodyPr>
          <a:lstStyle/>
          <a:p>
            <a:pPr algn="l"/>
            <a:r>
              <a:rPr lang="en-US" b="1" dirty="0" smtClean="0">
                <a:latin typeface="Arial"/>
                <a:cs typeface="Arial"/>
              </a:rPr>
              <a:t>Behaviors Matter</a:t>
            </a:r>
            <a:endParaRPr lang="en-US" b="1" dirty="0">
              <a:latin typeface="Arial"/>
              <a:cs typeface="Arial"/>
            </a:endParaRPr>
          </a:p>
        </p:txBody>
      </p:sp>
      <p:sp>
        <p:nvSpPr>
          <p:cNvPr id="9" name="Content Placeholder 2"/>
          <p:cNvSpPr txBox="1">
            <a:spLocks/>
          </p:cNvSpPr>
          <p:nvPr/>
        </p:nvSpPr>
        <p:spPr>
          <a:xfrm>
            <a:off x="635000" y="933511"/>
            <a:ext cx="8051800" cy="18096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spcBef>
                <a:spcPts val="0"/>
              </a:spcBef>
            </a:pPr>
            <a:endParaRPr lang="en-US" sz="1800" dirty="0">
              <a:latin typeface="Arial"/>
              <a:cs typeface="Arial"/>
            </a:endParaRPr>
          </a:p>
        </p:txBody>
      </p:sp>
      <p:pic>
        <p:nvPicPr>
          <p:cNvPr id="5" name="x10.eps" descr="/Users/matthewbrett/Documents/CFSI/Powerpoints/Jennifer Tescher Talk/Images/x1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933511"/>
            <a:ext cx="7416800" cy="1981200"/>
          </a:xfrm>
          <a:prstGeom prst="rect">
            <a:avLst/>
          </a:prstGeom>
        </p:spPr>
      </p:pic>
      <p:pic>
        <p:nvPicPr>
          <p:cNvPr id="6" name="x4.eps" descr="/Users/matthewbrett/Documents/CFSI/Powerpoints/Jennifer Tescher Talk/Images/x4.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00" y="3949322"/>
            <a:ext cx="7416800" cy="1981200"/>
          </a:xfrm>
          <a:prstGeom prst="rect">
            <a:avLst/>
          </a:prstGeom>
        </p:spPr>
      </p:pic>
      <p:sp>
        <p:nvSpPr>
          <p:cNvPr id="2" name="TextBox 1"/>
          <p:cNvSpPr txBox="1"/>
          <p:nvPr/>
        </p:nvSpPr>
        <p:spPr>
          <a:xfrm>
            <a:off x="1291627" y="1303698"/>
            <a:ext cx="3585173" cy="769441"/>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Plan ahead for large, irregular expenses</a:t>
            </a:r>
            <a:endParaRPr lang="en-US" sz="2200" dirty="0">
              <a:latin typeface="Arial" panose="020B0604020202020204" pitchFamily="34" charset="0"/>
              <a:cs typeface="Arial" panose="020B0604020202020204" pitchFamily="34" charset="0"/>
            </a:endParaRPr>
          </a:p>
        </p:txBody>
      </p:sp>
      <p:sp>
        <p:nvSpPr>
          <p:cNvPr id="3" name="TextBox 2"/>
          <p:cNvSpPr txBox="1"/>
          <p:nvPr/>
        </p:nvSpPr>
        <p:spPr>
          <a:xfrm>
            <a:off x="1430448" y="4360605"/>
            <a:ext cx="2752253" cy="769441"/>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Habit of saving regularly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0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6842"/>
            <a:ext cx="9156700" cy="53911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Key Takeaways</a:t>
            </a:r>
            <a:endParaRPr lang="en-US" dirty="0"/>
          </a:p>
        </p:txBody>
      </p:sp>
      <p:sp>
        <p:nvSpPr>
          <p:cNvPr id="14" name="Rectangle 13"/>
          <p:cNvSpPr/>
          <p:nvPr/>
        </p:nvSpPr>
        <p:spPr>
          <a:xfrm>
            <a:off x="938784" y="1313071"/>
            <a:ext cx="7347734" cy="661436"/>
          </a:xfrm>
          <a:prstGeom prst="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373471" y="1192236"/>
            <a:ext cx="6676207" cy="8682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r>
              <a:rPr lang="en-US" sz="2200" dirty="0">
                <a:solidFill>
                  <a:prstClr val="black"/>
                </a:solidFill>
              </a:rPr>
              <a:t>More than half of the U.S. population (57%) is struggling financially.</a:t>
            </a:r>
          </a:p>
        </p:txBody>
      </p:sp>
      <p:sp>
        <p:nvSpPr>
          <p:cNvPr id="16" name="Rectangle 15"/>
          <p:cNvSpPr/>
          <p:nvPr/>
        </p:nvSpPr>
        <p:spPr>
          <a:xfrm>
            <a:off x="938784" y="2482407"/>
            <a:ext cx="7347734" cy="878642"/>
          </a:xfrm>
          <a:prstGeom prst="rect">
            <a:avLst/>
          </a:prstGeom>
          <a:solidFill>
            <a:srgbClr val="D9D9D9"/>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1373737" y="2482407"/>
            <a:ext cx="6675941" cy="878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defTabSz="800100">
              <a:lnSpc>
                <a:spcPct val="90000"/>
              </a:lnSpc>
              <a:spcBef>
                <a:spcPct val="0"/>
              </a:spcBef>
              <a:spcAft>
                <a:spcPct val="35000"/>
              </a:spcAft>
            </a:pPr>
            <a:r>
              <a:rPr lang="en-US" sz="2200" dirty="0">
                <a:solidFill>
                  <a:prstClr val="black"/>
                </a:solidFill>
              </a:rPr>
              <a:t>Consumers’ behaviors and attitudes within financial health segments are consistent across the core elements of financial health. </a:t>
            </a:r>
            <a:endParaRPr lang="en-US" sz="2200" kern="1200" dirty="0"/>
          </a:p>
        </p:txBody>
      </p:sp>
      <p:sp>
        <p:nvSpPr>
          <p:cNvPr id="18" name="Rectangle 17"/>
          <p:cNvSpPr/>
          <p:nvPr/>
        </p:nvSpPr>
        <p:spPr>
          <a:xfrm>
            <a:off x="1037840" y="3800068"/>
            <a:ext cx="7347734" cy="1051103"/>
          </a:xfrm>
          <a:prstGeom prst="rect">
            <a:avLst/>
          </a:prstGeom>
          <a:solidFill>
            <a:srgbClr val="D9D9D9"/>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1373737" y="3891279"/>
            <a:ext cx="6675941" cy="868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defTabSz="800100">
              <a:lnSpc>
                <a:spcPct val="90000"/>
              </a:lnSpc>
              <a:spcBef>
                <a:spcPct val="0"/>
              </a:spcBef>
              <a:spcAft>
                <a:spcPct val="35000"/>
              </a:spcAft>
            </a:pPr>
            <a:r>
              <a:rPr lang="en-US" sz="2200" dirty="0" smtClean="0">
                <a:solidFill>
                  <a:prstClr val="black"/>
                </a:solidFill>
              </a:rPr>
              <a:t>While </a:t>
            </a:r>
            <a:r>
              <a:rPr lang="en-US" sz="2200" dirty="0">
                <a:solidFill>
                  <a:prstClr val="black"/>
                </a:solidFill>
              </a:rPr>
              <a:t>income </a:t>
            </a:r>
            <a:r>
              <a:rPr lang="en-US" sz="2200" dirty="0" smtClean="0">
                <a:solidFill>
                  <a:prstClr val="black"/>
                </a:solidFill>
              </a:rPr>
              <a:t>influences </a:t>
            </a:r>
            <a:r>
              <a:rPr lang="en-US" sz="2200" dirty="0">
                <a:solidFill>
                  <a:prstClr val="black"/>
                </a:solidFill>
              </a:rPr>
              <a:t>financial health, consumer behaviors – </a:t>
            </a:r>
            <a:r>
              <a:rPr lang="en-US" sz="2200" dirty="0" smtClean="0">
                <a:solidFill>
                  <a:prstClr val="black"/>
                </a:solidFill>
              </a:rPr>
              <a:t>esp. planning </a:t>
            </a:r>
            <a:r>
              <a:rPr lang="en-US" sz="2200" dirty="0">
                <a:solidFill>
                  <a:prstClr val="black"/>
                </a:solidFill>
              </a:rPr>
              <a:t>ahead and saving – also have </a:t>
            </a:r>
            <a:r>
              <a:rPr lang="en-US" sz="2200" dirty="0" smtClean="0">
                <a:solidFill>
                  <a:prstClr val="black"/>
                </a:solidFill>
              </a:rPr>
              <a:t>an impact </a:t>
            </a:r>
            <a:r>
              <a:rPr lang="en-US" sz="2200" dirty="0">
                <a:solidFill>
                  <a:prstClr val="black"/>
                </a:solidFill>
              </a:rPr>
              <a:t>on consumers’ financial </a:t>
            </a:r>
            <a:r>
              <a:rPr lang="en-US" sz="2200" dirty="0" smtClean="0">
                <a:solidFill>
                  <a:prstClr val="black"/>
                </a:solidFill>
              </a:rPr>
              <a:t>health</a:t>
            </a:r>
            <a:r>
              <a:rPr lang="en-US" dirty="0" smtClean="0">
                <a:solidFill>
                  <a:prstClr val="black"/>
                </a:solidFill>
              </a:rPr>
              <a:t>.</a:t>
            </a:r>
            <a:endParaRPr lang="en-US" sz="1800" kern="1200" dirty="0"/>
          </a:p>
        </p:txBody>
      </p:sp>
      <p:sp>
        <p:nvSpPr>
          <p:cNvPr id="20" name="Oval 19"/>
          <p:cNvSpPr/>
          <p:nvPr/>
        </p:nvSpPr>
        <p:spPr>
          <a:xfrm>
            <a:off x="441054" y="1087456"/>
            <a:ext cx="777240" cy="777240"/>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6"/>
          <p:cNvSpPr/>
          <p:nvPr/>
        </p:nvSpPr>
        <p:spPr>
          <a:xfrm>
            <a:off x="554878" y="1201281"/>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p:txBody>
      </p:sp>
      <p:sp>
        <p:nvSpPr>
          <p:cNvPr id="22" name="Oval 21"/>
          <p:cNvSpPr/>
          <p:nvPr/>
        </p:nvSpPr>
        <p:spPr>
          <a:xfrm>
            <a:off x="486773" y="2236270"/>
            <a:ext cx="777715" cy="777715"/>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3" name="Group 22"/>
          <p:cNvGrpSpPr/>
          <p:nvPr/>
        </p:nvGrpSpPr>
        <p:grpSpPr>
          <a:xfrm>
            <a:off x="486774" y="3547905"/>
            <a:ext cx="777715" cy="777715"/>
            <a:chOff x="5940869" y="-295897"/>
            <a:chExt cx="777715" cy="777715"/>
          </a:xfrm>
        </p:grpSpPr>
        <p:sp>
          <p:nvSpPr>
            <p:cNvPr id="24" name="Oval 23"/>
            <p:cNvSpPr/>
            <p:nvPr/>
          </p:nvSpPr>
          <p:spPr>
            <a:xfrm>
              <a:off x="5940869" y="-295897"/>
              <a:ext cx="777715" cy="777715"/>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Oval 6"/>
            <p:cNvSpPr/>
            <p:nvPr/>
          </p:nvSpPr>
          <p:spPr>
            <a:xfrm>
              <a:off x="6054763" y="-182003"/>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3</a:t>
              </a:r>
              <a:endParaRPr lang="en-US" sz="3900" kern="1200" dirty="0"/>
            </a:p>
          </p:txBody>
        </p:sp>
      </p:grpSp>
      <p:sp>
        <p:nvSpPr>
          <p:cNvPr id="26" name="Oval 6"/>
          <p:cNvSpPr/>
          <p:nvPr/>
        </p:nvSpPr>
        <p:spPr>
          <a:xfrm>
            <a:off x="600666" y="2358413"/>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2</a:t>
            </a:r>
            <a:endParaRPr lang="en-US" sz="3900" kern="1200" dirty="0"/>
          </a:p>
        </p:txBody>
      </p:sp>
      <p:sp>
        <p:nvSpPr>
          <p:cNvPr id="28" name="Rectangle 27"/>
          <p:cNvSpPr/>
          <p:nvPr/>
        </p:nvSpPr>
        <p:spPr>
          <a:xfrm>
            <a:off x="938784" y="5318603"/>
            <a:ext cx="7347734" cy="1063156"/>
          </a:xfrm>
          <a:prstGeom prst="rect">
            <a:avLst/>
          </a:prstGeom>
          <a:solidFill>
            <a:srgbClr val="D9D9D9"/>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Oval 28"/>
          <p:cNvSpPr/>
          <p:nvPr/>
        </p:nvSpPr>
        <p:spPr>
          <a:xfrm>
            <a:off x="486773" y="4943894"/>
            <a:ext cx="777240" cy="777240"/>
          </a:xfrm>
          <a:prstGeom prst="ellipse">
            <a:avLst/>
          </a:prstGeom>
          <a:solidFill>
            <a:srgbClr val="0074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Oval 6"/>
          <p:cNvSpPr/>
          <p:nvPr/>
        </p:nvSpPr>
        <p:spPr>
          <a:xfrm>
            <a:off x="600597" y="5058700"/>
            <a:ext cx="549591" cy="549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4</a:t>
            </a:r>
            <a:endParaRPr lang="en-US" sz="4400" kern="1200" dirty="0"/>
          </a:p>
        </p:txBody>
      </p:sp>
      <p:sp>
        <p:nvSpPr>
          <p:cNvPr id="31" name="Rectangle 30"/>
          <p:cNvSpPr/>
          <p:nvPr/>
        </p:nvSpPr>
        <p:spPr>
          <a:xfrm>
            <a:off x="1373471" y="5415841"/>
            <a:ext cx="6675941" cy="868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defTabSz="800100">
              <a:lnSpc>
                <a:spcPct val="90000"/>
              </a:lnSpc>
              <a:spcBef>
                <a:spcPct val="0"/>
              </a:spcBef>
              <a:spcAft>
                <a:spcPct val="35000"/>
              </a:spcAft>
            </a:pPr>
            <a:r>
              <a:rPr lang="en-US" sz="2200" dirty="0" smtClean="0">
                <a:solidFill>
                  <a:prstClr val="black"/>
                </a:solidFill>
              </a:rPr>
              <a:t>The </a:t>
            </a:r>
            <a:r>
              <a:rPr lang="en-US" sz="2200" dirty="0">
                <a:solidFill>
                  <a:prstClr val="black"/>
                </a:solidFill>
              </a:rPr>
              <a:t>financial services community </a:t>
            </a:r>
            <a:r>
              <a:rPr lang="en-US" sz="2200" dirty="0" smtClean="0">
                <a:solidFill>
                  <a:prstClr val="black"/>
                </a:solidFill>
              </a:rPr>
              <a:t>has </a:t>
            </a:r>
            <a:r>
              <a:rPr lang="en-US" sz="2200" dirty="0">
                <a:solidFill>
                  <a:prstClr val="black"/>
                </a:solidFill>
              </a:rPr>
              <a:t>an opportunity to help consumers adopt and sustain behaviors that contribute to improved financial health</a:t>
            </a:r>
            <a:r>
              <a:rPr lang="en-US" sz="2200" dirty="0" smtClean="0">
                <a:solidFill>
                  <a:prstClr val="black"/>
                </a:solidFill>
              </a:rPr>
              <a:t>.</a:t>
            </a:r>
            <a:endParaRPr lang="en-US" sz="2200" kern="1200" dirty="0"/>
          </a:p>
        </p:txBody>
      </p:sp>
    </p:spTree>
    <p:extLst>
      <p:ext uri="{BB962C8B-B14F-4D97-AF65-F5344CB8AC3E}">
        <p14:creationId xmlns:p14="http://schemas.microsoft.com/office/powerpoint/2010/main" val="2676461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Financial Service Providers . . .</a:t>
            </a:r>
            <a:endParaRPr lang="en-US" dirty="0"/>
          </a:p>
        </p:txBody>
      </p:sp>
      <p:pic>
        <p:nvPicPr>
          <p:cNvPr id="6" name="umbrella-blue.eps" descr="/Users/matthewbrett/Documents/CFSI/Icons/umbrella-blu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6935"/>
            <a:ext cx="723900" cy="965200"/>
          </a:xfrm>
          <a:prstGeom prst="rect">
            <a:avLst/>
          </a:prstGeom>
        </p:spPr>
      </p:pic>
      <p:pic>
        <p:nvPicPr>
          <p:cNvPr id="7" name="path-blue.eps" descr="/Users/matthewbrett/Documents/CFSI/Icons/path-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573869"/>
            <a:ext cx="723900" cy="885868"/>
          </a:xfrm>
          <a:prstGeom prst="rect">
            <a:avLst/>
          </a:prstGeom>
        </p:spPr>
      </p:pic>
      <p:pic>
        <p:nvPicPr>
          <p:cNvPr id="8" name="calendar-blue.eps" descr="/Users/matthewbrett/Documents/CFSI/Icons/calendar-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3945468"/>
            <a:ext cx="723900" cy="965200"/>
          </a:xfrm>
          <a:prstGeom prst="rect">
            <a:avLst/>
          </a:prstGeom>
        </p:spPr>
      </p:pic>
      <p:sp>
        <p:nvSpPr>
          <p:cNvPr id="9" name="Content Placeholder 2"/>
          <p:cNvSpPr txBox="1">
            <a:spLocks/>
          </p:cNvSpPr>
          <p:nvPr/>
        </p:nvSpPr>
        <p:spPr>
          <a:xfrm>
            <a:off x="1816100" y="2709334"/>
            <a:ext cx="6972300" cy="9990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t>2. </a:t>
            </a:r>
            <a:r>
              <a:rPr lang="en-US" sz="2200" i="1" dirty="0" smtClean="0"/>
              <a:t>Are we helping them</a:t>
            </a:r>
            <a:r>
              <a:rPr lang="en-US" sz="2200" dirty="0"/>
              <a:t> </a:t>
            </a:r>
            <a:r>
              <a:rPr lang="en-US" sz="2200" dirty="0" smtClean="0"/>
              <a:t>pursue </a:t>
            </a:r>
            <a:r>
              <a:rPr lang="en-US" sz="2200" dirty="0"/>
              <a:t>opportunities?</a:t>
            </a:r>
          </a:p>
        </p:txBody>
      </p:sp>
      <p:sp>
        <p:nvSpPr>
          <p:cNvPr id="10" name="Content Placeholder 2"/>
          <p:cNvSpPr txBox="1">
            <a:spLocks/>
          </p:cNvSpPr>
          <p:nvPr/>
        </p:nvSpPr>
        <p:spPr>
          <a:xfrm>
            <a:off x="1816100" y="3979337"/>
            <a:ext cx="6502400" cy="9821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buNone/>
            </a:pPr>
            <a:r>
              <a:rPr lang="en-US" sz="2200" dirty="0" smtClean="0"/>
              <a:t>3. </a:t>
            </a:r>
            <a:r>
              <a:rPr lang="en-US" sz="2200" i="1" dirty="0" smtClean="0"/>
              <a:t>Do the products and services we provide them each day</a:t>
            </a:r>
            <a:r>
              <a:rPr lang="en-US" sz="2200" dirty="0"/>
              <a:t> </a:t>
            </a:r>
            <a:r>
              <a:rPr lang="en-US" sz="2200" dirty="0" smtClean="0"/>
              <a:t>support them in reaching these goals?</a:t>
            </a:r>
            <a:endParaRPr lang="en-US" sz="2200" dirty="0"/>
          </a:p>
        </p:txBody>
      </p:sp>
      <p:sp>
        <p:nvSpPr>
          <p:cNvPr id="3" name="TextBox 2"/>
          <p:cNvSpPr txBox="1"/>
          <p:nvPr/>
        </p:nvSpPr>
        <p:spPr>
          <a:xfrm>
            <a:off x="1816100" y="1396919"/>
            <a:ext cx="5785165" cy="1046440"/>
          </a:xfrm>
          <a:prstGeom prst="rect">
            <a:avLst/>
          </a:prstGeom>
          <a:noFill/>
        </p:spPr>
        <p:txBody>
          <a:bodyPr wrap="square" rtlCol="0">
            <a:spAutoFit/>
          </a:bodyPr>
          <a:lstStyle/>
          <a:p>
            <a:pPr marL="292608" lvl="0" indent="-292608"/>
            <a:r>
              <a:rPr lang="en-US" sz="2200" dirty="0">
                <a:latin typeface="Arial"/>
              </a:rPr>
              <a:t>1. </a:t>
            </a:r>
            <a:r>
              <a:rPr lang="en-US" sz="2200" i="1" dirty="0">
                <a:latin typeface="Arial"/>
              </a:rPr>
              <a:t>Are we helping consumers </a:t>
            </a:r>
            <a:r>
              <a:rPr lang="en-US" sz="2200" dirty="0">
                <a:latin typeface="Arial"/>
              </a:rPr>
              <a:t>prepare for the unexpected?</a:t>
            </a:r>
          </a:p>
          <a:p>
            <a:endParaRPr lang="en-US" dirty="0"/>
          </a:p>
        </p:txBody>
      </p:sp>
    </p:spTree>
    <p:extLst>
      <p:ext uri="{BB962C8B-B14F-4D97-AF65-F5344CB8AC3E}">
        <p14:creationId xmlns:p14="http://schemas.microsoft.com/office/powerpoint/2010/main" val="937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 </a:t>
            </a:r>
            <a:r>
              <a:rPr lang="en-US" dirty="0"/>
              <a:t>a</a:t>
            </a:r>
            <a:r>
              <a:rPr lang="en-US" dirty="0" smtClean="0"/>
              <a:t>nd Beyond</a:t>
            </a:r>
            <a:endParaRPr lang="en-US" dirty="0"/>
          </a:p>
        </p:txBody>
      </p:sp>
      <p:sp>
        <p:nvSpPr>
          <p:cNvPr id="4" name="TextBox 3"/>
          <p:cNvSpPr txBox="1"/>
          <p:nvPr/>
        </p:nvSpPr>
        <p:spPr>
          <a:xfrm>
            <a:off x="419100" y="2552699"/>
            <a:ext cx="3479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More than half of American adults are struggling financially.</a:t>
            </a:r>
            <a:br>
              <a:rPr lang="en-US" dirty="0" smtClean="0"/>
            </a:br>
            <a:endParaRPr lang="en-US" dirty="0"/>
          </a:p>
          <a:p>
            <a:pPr marL="285750" indent="-285750">
              <a:buFont typeface="Arial" panose="020B0604020202020204" pitchFamily="34" charset="0"/>
              <a:buChar char="•"/>
            </a:pPr>
            <a:r>
              <a:rPr lang="en-US" dirty="0"/>
              <a:t>T</a:t>
            </a:r>
            <a:r>
              <a:rPr lang="en-US" dirty="0" smtClean="0"/>
              <a:t>hey </a:t>
            </a:r>
            <a:r>
              <a:rPr lang="en-US" dirty="0"/>
              <a:t>manage more complex financial lives than </a:t>
            </a:r>
            <a:r>
              <a:rPr lang="en-US" dirty="0" smtClean="0"/>
              <a:t>ever</a:t>
            </a:r>
            <a:r>
              <a:rPr lang="en-US" dirty="0"/>
              <a:t> </a:t>
            </a:r>
            <a:r>
              <a:rPr lang="en-US" dirty="0" smtClean="0"/>
              <a:t>before.</a:t>
            </a:r>
            <a:endParaRPr lang="en-US" dirty="0"/>
          </a:p>
        </p:txBody>
      </p:sp>
      <p:sp>
        <p:nvSpPr>
          <p:cNvPr id="5" name="Rectangle 4"/>
          <p:cNvSpPr/>
          <p:nvPr/>
        </p:nvSpPr>
        <p:spPr>
          <a:xfrm>
            <a:off x="381000" y="2019300"/>
            <a:ext cx="3594100" cy="47607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r>
              <a:rPr lang="en-US" b="1" dirty="0" smtClean="0">
                <a:solidFill>
                  <a:schemeClr val="tx1"/>
                </a:solidFill>
              </a:rPr>
              <a:t>Significant consumer need</a:t>
            </a:r>
            <a:endParaRPr lang="en-US" b="1" dirty="0">
              <a:solidFill>
                <a:schemeClr val="tx1"/>
              </a:solidFill>
            </a:endParaRPr>
          </a:p>
        </p:txBody>
      </p:sp>
      <p:sp>
        <p:nvSpPr>
          <p:cNvPr id="6" name="Rectangle 5"/>
          <p:cNvSpPr/>
          <p:nvPr/>
        </p:nvSpPr>
        <p:spPr>
          <a:xfrm>
            <a:off x="381000" y="2019299"/>
            <a:ext cx="3594100" cy="304800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6200000" flipV="1">
            <a:off x="3060700" y="3276600"/>
            <a:ext cx="2895600" cy="4572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54600" y="2540000"/>
            <a:ext cx="3479800" cy="2031325"/>
          </a:xfrm>
          <a:prstGeom prst="rect">
            <a:avLst/>
          </a:prstGeom>
          <a:noFill/>
        </p:spPr>
        <p:txBody>
          <a:bodyPr wrap="square" rtlCol="0">
            <a:spAutoFit/>
          </a:bodyPr>
          <a:lstStyle/>
          <a:p>
            <a:r>
              <a:rPr lang="en-US" dirty="0" smtClean="0"/>
              <a:t>Financial health requires:</a:t>
            </a:r>
          </a:p>
          <a:p>
            <a:pPr marL="285750" indent="-285750">
              <a:buFont typeface="Arial" panose="020B0604020202020204" pitchFamily="34" charset="0"/>
              <a:buChar char="•"/>
            </a:pPr>
            <a:r>
              <a:rPr lang="en-US" dirty="0" smtClean="0"/>
              <a:t>supportive </a:t>
            </a:r>
            <a:r>
              <a:rPr lang="en-US" dirty="0"/>
              <a:t>economic </a:t>
            </a:r>
            <a:r>
              <a:rPr lang="en-US" dirty="0" smtClean="0"/>
              <a:t>environment</a:t>
            </a:r>
          </a:p>
          <a:p>
            <a:pPr marL="285750" indent="-285750">
              <a:buFont typeface="Arial" panose="020B0604020202020204" pitchFamily="34" charset="0"/>
              <a:buChar char="•"/>
            </a:pPr>
            <a:r>
              <a:rPr lang="en-US" dirty="0" smtClean="0"/>
              <a:t>available, </a:t>
            </a:r>
            <a:r>
              <a:rPr lang="en-US" dirty="0"/>
              <a:t>robust social </a:t>
            </a:r>
            <a:r>
              <a:rPr lang="en-US" dirty="0" smtClean="0"/>
              <a:t>services</a:t>
            </a:r>
          </a:p>
          <a:p>
            <a:pPr marL="285750" indent="-285750">
              <a:buFont typeface="Arial" panose="020B0604020202020204" pitchFamily="34" charset="0"/>
              <a:buChar char="•"/>
            </a:pPr>
            <a:r>
              <a:rPr lang="en-US" dirty="0"/>
              <a:t>individual </a:t>
            </a:r>
            <a:r>
              <a:rPr lang="en-US" dirty="0" smtClean="0"/>
              <a:t>persistence</a:t>
            </a:r>
          </a:p>
          <a:p>
            <a:pPr marL="285750" indent="-285750">
              <a:buFont typeface="Arial" panose="020B0604020202020204" pitchFamily="34" charset="0"/>
              <a:buChar char="•"/>
            </a:pPr>
            <a:r>
              <a:rPr lang="en-US" dirty="0" smtClean="0"/>
              <a:t>access </a:t>
            </a:r>
            <a:r>
              <a:rPr lang="en-US" dirty="0"/>
              <a:t>to high-quality financial products and services</a:t>
            </a:r>
          </a:p>
        </p:txBody>
      </p:sp>
      <p:sp>
        <p:nvSpPr>
          <p:cNvPr id="10" name="Rectangle 9"/>
          <p:cNvSpPr/>
          <p:nvPr/>
        </p:nvSpPr>
        <p:spPr>
          <a:xfrm>
            <a:off x="5016500" y="2006601"/>
            <a:ext cx="3594100" cy="47607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r>
              <a:rPr lang="en-US" b="1" dirty="0" smtClean="0">
                <a:solidFill>
                  <a:schemeClr val="tx1"/>
                </a:solidFill>
              </a:rPr>
              <a:t>Financial </a:t>
            </a:r>
            <a:r>
              <a:rPr lang="en-US" b="1" dirty="0">
                <a:solidFill>
                  <a:schemeClr val="tx1"/>
                </a:solidFill>
              </a:rPr>
              <a:t>services ecosystem</a:t>
            </a:r>
          </a:p>
        </p:txBody>
      </p:sp>
      <p:sp>
        <p:nvSpPr>
          <p:cNvPr id="11" name="Rectangle 10"/>
          <p:cNvSpPr/>
          <p:nvPr/>
        </p:nvSpPr>
        <p:spPr>
          <a:xfrm>
            <a:off x="5016500" y="2006600"/>
            <a:ext cx="3594100" cy="304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889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MERGE-full-color.tif" descr="/Users/matthewbrett/Documents/CFSI/Powerpoints/EMERGE-full-color.tif"/>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1290782"/>
            <a:ext cx="9144000" cy="4906818"/>
          </a:xfrm>
          <a:prstGeom prst="rect">
            <a:avLst/>
          </a:prstGeom>
        </p:spPr>
      </p:pic>
      <p:sp>
        <p:nvSpPr>
          <p:cNvPr id="33" name="Title 5"/>
          <p:cNvSpPr>
            <a:spLocks noGrp="1"/>
          </p:cNvSpPr>
          <p:nvPr>
            <p:ph type="title"/>
          </p:nvPr>
        </p:nvSpPr>
        <p:spPr/>
        <p:txBody>
          <a:bodyPr>
            <a:normAutofit/>
          </a:bodyPr>
          <a:lstStyle/>
          <a:p>
            <a:r>
              <a:rPr lang="en-US" dirty="0" smtClean="0"/>
              <a:t>Join us at EMERGE</a:t>
            </a:r>
            <a:endParaRPr lang="en-US" dirty="0"/>
          </a:p>
        </p:txBody>
      </p:sp>
      <p:cxnSp>
        <p:nvCxnSpPr>
          <p:cNvPr id="34" name="Straight Connector 33"/>
          <p:cNvCxnSpPr/>
          <p:nvPr/>
        </p:nvCxnSpPr>
        <p:spPr>
          <a:xfrm>
            <a:off x="0" y="1302186"/>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0" y="1313481"/>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80134" y="4606084"/>
            <a:ext cx="8474344" cy="1323439"/>
          </a:xfrm>
          <a:prstGeom prst="rect">
            <a:avLst/>
          </a:prstGeom>
          <a:noFill/>
        </p:spPr>
        <p:txBody>
          <a:bodyPr wrap="square" numCol="1" spcCol="0" rtlCol="0">
            <a:spAutoFit/>
          </a:bodyPr>
          <a:lstStyle/>
          <a:p>
            <a:r>
              <a:rPr lang="en-US" sz="1600" dirty="0" smtClean="0">
                <a:solidFill>
                  <a:schemeClr val="bg1"/>
                </a:solidFill>
                <a:latin typeface="+mj-lt"/>
                <a:cs typeface="Arial"/>
              </a:rPr>
              <a:t>EMERGE offers the industry’s leading players a venue to network, develop new ideas, and advance innovations to meet complex consumer needs.</a:t>
            </a:r>
          </a:p>
          <a:p>
            <a:endParaRPr lang="en-US" sz="1600" dirty="0">
              <a:solidFill>
                <a:schemeClr val="bg1"/>
              </a:solidFill>
              <a:latin typeface="+mj-lt"/>
              <a:cs typeface="Arial"/>
            </a:endParaRPr>
          </a:p>
          <a:p>
            <a:r>
              <a:rPr lang="en-US" sz="1600" dirty="0" smtClean="0">
                <a:solidFill>
                  <a:schemeClr val="bg1"/>
                </a:solidFill>
                <a:latin typeface="+mj-lt"/>
                <a:cs typeface="Arial"/>
              </a:rPr>
              <a:t>Register using discount code: FF15</a:t>
            </a:r>
            <a:endParaRPr lang="en-US" sz="1600" dirty="0">
              <a:solidFill>
                <a:schemeClr val="bg1"/>
              </a:solidFill>
              <a:latin typeface="+mj-lt"/>
              <a:cs typeface="Arial"/>
            </a:endParaRPr>
          </a:p>
          <a:p>
            <a:endParaRPr lang="en-US" sz="1600" dirty="0">
              <a:solidFill>
                <a:schemeClr val="bg1"/>
              </a:solidFill>
              <a:latin typeface="+mj-lt"/>
              <a:cs typeface="Arial"/>
            </a:endParaRPr>
          </a:p>
        </p:txBody>
      </p:sp>
      <p:sp>
        <p:nvSpPr>
          <p:cNvPr id="37" name="TextBox 36"/>
          <p:cNvSpPr txBox="1"/>
          <p:nvPr/>
        </p:nvSpPr>
        <p:spPr>
          <a:xfrm>
            <a:off x="6211888" y="1425261"/>
            <a:ext cx="2356455" cy="769441"/>
          </a:xfrm>
          <a:prstGeom prst="rect">
            <a:avLst/>
          </a:prstGeom>
          <a:noFill/>
        </p:spPr>
        <p:txBody>
          <a:bodyPr wrap="square" rtlCol="0">
            <a:spAutoFit/>
          </a:bodyPr>
          <a:lstStyle/>
          <a:p>
            <a:r>
              <a:rPr lang="en-US" dirty="0" smtClean="0">
                <a:solidFill>
                  <a:schemeClr val="bg1"/>
                </a:solidFill>
                <a:latin typeface="+mj-lt"/>
                <a:cs typeface="Arial"/>
              </a:rPr>
              <a:t>June 10-12, 2015</a:t>
            </a:r>
          </a:p>
          <a:p>
            <a:r>
              <a:rPr lang="en-US" sz="2600" dirty="0" smtClean="0">
                <a:solidFill>
                  <a:schemeClr val="bg1"/>
                </a:solidFill>
                <a:latin typeface="+mj-lt"/>
                <a:cs typeface="Arial"/>
              </a:rPr>
              <a:t>Hilton Austin</a:t>
            </a:r>
          </a:p>
        </p:txBody>
      </p:sp>
      <p:sp>
        <p:nvSpPr>
          <p:cNvPr id="38" name="TextBox 37"/>
          <p:cNvSpPr txBox="1"/>
          <p:nvPr/>
        </p:nvSpPr>
        <p:spPr>
          <a:xfrm>
            <a:off x="496887" y="1425261"/>
            <a:ext cx="5472113" cy="834074"/>
          </a:xfrm>
          <a:prstGeom prst="rect">
            <a:avLst/>
          </a:prstGeom>
          <a:noFill/>
        </p:spPr>
        <p:txBody>
          <a:bodyPr wrap="square" rtlCol="0">
            <a:spAutoFit/>
          </a:bodyPr>
          <a:lstStyle/>
          <a:p>
            <a:pPr>
              <a:lnSpc>
                <a:spcPct val="130000"/>
              </a:lnSpc>
            </a:pPr>
            <a:r>
              <a:rPr lang="en-US" sz="1400" dirty="0" smtClean="0">
                <a:solidFill>
                  <a:schemeClr val="bg1"/>
                </a:solidFill>
                <a:latin typeface="+mj-lt"/>
                <a:cs typeface="Arial"/>
              </a:rPr>
              <a:t>Join us in Austin for our 10</a:t>
            </a:r>
            <a:r>
              <a:rPr lang="en-US" sz="1400" baseline="30000" dirty="0" smtClean="0">
                <a:solidFill>
                  <a:schemeClr val="bg1"/>
                </a:solidFill>
                <a:latin typeface="+mj-lt"/>
                <a:cs typeface="Arial"/>
              </a:rPr>
              <a:t>th</a:t>
            </a:r>
            <a:r>
              <a:rPr lang="en-US" sz="1400" dirty="0" smtClean="0">
                <a:solidFill>
                  <a:schemeClr val="bg1"/>
                </a:solidFill>
                <a:latin typeface="+mj-lt"/>
                <a:cs typeface="Arial"/>
              </a:rPr>
              <a:t> annual conference.</a:t>
            </a:r>
            <a:endParaRPr lang="en-US" sz="1400" dirty="0">
              <a:solidFill>
                <a:schemeClr val="bg1"/>
              </a:solidFill>
              <a:latin typeface="+mj-lt"/>
              <a:cs typeface="Arial"/>
            </a:endParaRPr>
          </a:p>
          <a:p>
            <a:pPr>
              <a:lnSpc>
                <a:spcPct val="130000"/>
              </a:lnSpc>
            </a:pPr>
            <a:r>
              <a:rPr lang="en-US" sz="2400" dirty="0" smtClean="0">
                <a:solidFill>
                  <a:schemeClr val="bg1"/>
                </a:solidFill>
                <a:latin typeface="+mj-lt"/>
                <a:cs typeface="Arial"/>
              </a:rPr>
              <a:t>700+ attendees</a:t>
            </a:r>
            <a:endParaRPr lang="en-US" sz="2400" dirty="0">
              <a:solidFill>
                <a:schemeClr val="bg1"/>
              </a:solidFill>
              <a:latin typeface="+mj-lt"/>
              <a:cs typeface="Arial"/>
            </a:endParaRPr>
          </a:p>
        </p:txBody>
      </p:sp>
    </p:spTree>
    <p:extLst>
      <p:ext uri="{BB962C8B-B14F-4D97-AF65-F5344CB8AC3E}">
        <p14:creationId xmlns:p14="http://schemas.microsoft.com/office/powerpoint/2010/main" val="2154556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t>Jeanne Hogarth</a:t>
            </a:r>
          </a:p>
          <a:p>
            <a:pPr marL="0" indent="0" algn="ctr">
              <a:buNone/>
            </a:pPr>
            <a:endParaRPr lang="en-US" dirty="0" smtClean="0"/>
          </a:p>
          <a:p>
            <a:pPr marL="0" indent="0" algn="ctr">
              <a:buNone/>
            </a:pPr>
            <a:r>
              <a:rPr lang="en-US" dirty="0" smtClean="0">
                <a:hlinkClick r:id="rId2"/>
              </a:rPr>
              <a:t>jhogarth@cfsinnovation.com</a:t>
            </a:r>
            <a:endParaRPr lang="en-US" dirty="0" smtClean="0"/>
          </a:p>
          <a:p>
            <a:pPr marL="0" indent="0" algn="ctr">
              <a:buNone/>
            </a:pPr>
            <a:r>
              <a:rPr lang="en-US" dirty="0" smtClean="0"/>
              <a:t>202.888.7586</a:t>
            </a:r>
          </a:p>
          <a:p>
            <a:pPr marL="0" indent="0" algn="ctr">
              <a:buNone/>
            </a:pPr>
            <a:r>
              <a:rPr lang="en-US" dirty="0"/>
              <a:t> </a:t>
            </a:r>
            <a:r>
              <a:rPr lang="en-US" dirty="0" smtClean="0"/>
              <a:t>@</a:t>
            </a:r>
            <a:r>
              <a:rPr lang="en-US" dirty="0" err="1" smtClean="0"/>
              <a:t>jeannehogarth</a:t>
            </a:r>
            <a:r>
              <a:rPr lang="en-US" dirty="0" smtClean="0"/>
              <a:t> </a:t>
            </a:r>
          </a:p>
          <a:p>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500" r="96750"/>
                    </a14:imgEffect>
                  </a14:imgLayer>
                </a14:imgProps>
              </a:ext>
              <a:ext uri="{28A0092B-C50C-407E-A947-70E740481C1C}">
                <a14:useLocalDpi xmlns:a14="http://schemas.microsoft.com/office/drawing/2010/main" val="0"/>
              </a:ext>
            </a:extLst>
          </a:blip>
          <a:srcRect/>
          <a:stretch>
            <a:fillRect/>
          </a:stretch>
        </p:blipFill>
        <p:spPr bwMode="auto">
          <a:xfrm>
            <a:off x="2440286" y="4046052"/>
            <a:ext cx="628461" cy="47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52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Financial Health</a:t>
            </a:r>
            <a:endParaRPr lang="en-US" dirty="0"/>
          </a:p>
        </p:txBody>
      </p:sp>
      <p:pic>
        <p:nvPicPr>
          <p:cNvPr id="13" name="umbrella-blue.eps" descr="/Users/matthewbrett/Documents/CFSI/Icons/umbrella-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98" y="1431540"/>
            <a:ext cx="949042" cy="1265389"/>
          </a:xfrm>
          <a:prstGeom prst="rect">
            <a:avLst/>
          </a:prstGeom>
        </p:spPr>
      </p:pic>
      <p:pic>
        <p:nvPicPr>
          <p:cNvPr id="14" name="path-blue.eps" descr="/Users/matthewbrett/Documents/CFSI/Icons/path-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00" y="3006598"/>
            <a:ext cx="899940" cy="1101296"/>
          </a:xfrm>
          <a:prstGeom prst="rect">
            <a:avLst/>
          </a:prstGeom>
        </p:spPr>
      </p:pic>
      <p:pic>
        <p:nvPicPr>
          <p:cNvPr id="15" name="calendar-blue.eps" descr="/Users/matthewbrett/Documents/CFSI/Icons/calendar-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13" y="4575028"/>
            <a:ext cx="981421" cy="1308561"/>
          </a:xfrm>
          <a:prstGeom prst="rect">
            <a:avLst/>
          </a:prstGeom>
        </p:spPr>
      </p:pic>
      <p:sp>
        <p:nvSpPr>
          <p:cNvPr id="16" name="Content Placeholder 2"/>
          <p:cNvSpPr txBox="1">
            <a:spLocks/>
          </p:cNvSpPr>
          <p:nvPr/>
        </p:nvSpPr>
        <p:spPr>
          <a:xfrm>
            <a:off x="2190937" y="3066180"/>
            <a:ext cx="6502400" cy="9821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2. Are you able to pursue opportunities?</a:t>
            </a:r>
            <a:endParaRPr lang="en-US" sz="2400" dirty="0"/>
          </a:p>
        </p:txBody>
      </p:sp>
      <p:sp>
        <p:nvSpPr>
          <p:cNvPr id="17" name="Content Placeholder 2"/>
          <p:cNvSpPr txBox="1">
            <a:spLocks/>
          </p:cNvSpPr>
          <p:nvPr/>
        </p:nvSpPr>
        <p:spPr>
          <a:xfrm>
            <a:off x="2272923" y="4631273"/>
            <a:ext cx="6502400" cy="9821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buNone/>
            </a:pPr>
            <a:r>
              <a:rPr lang="en-US" sz="2400" dirty="0" smtClean="0"/>
              <a:t>3. </a:t>
            </a:r>
            <a:r>
              <a:rPr lang="en-US" sz="2400" dirty="0"/>
              <a:t>Do your daily financial activities support both of </a:t>
            </a:r>
            <a:r>
              <a:rPr lang="en-US" sz="2400" dirty="0" smtClean="0"/>
              <a:t>these goals?</a:t>
            </a:r>
            <a:endParaRPr lang="en-US" sz="2400" dirty="0"/>
          </a:p>
        </p:txBody>
      </p:sp>
      <p:sp>
        <p:nvSpPr>
          <p:cNvPr id="3" name="TextBox 2"/>
          <p:cNvSpPr txBox="1"/>
          <p:nvPr/>
        </p:nvSpPr>
        <p:spPr>
          <a:xfrm>
            <a:off x="2190937" y="1594835"/>
            <a:ext cx="5748952"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1. Are you prepared for the unexpected?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s.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3949700"/>
            <a:ext cx="768701" cy="2095500"/>
          </a:xfrm>
          <a:prstGeom prst="rect">
            <a:avLst/>
          </a:prstGeom>
        </p:spPr>
      </p:pic>
      <p:sp>
        <p:nvSpPr>
          <p:cNvPr id="6" name="Title 1"/>
          <p:cNvSpPr>
            <a:spLocks noGrp="1"/>
          </p:cNvSpPr>
          <p:nvPr>
            <p:ph type="title"/>
          </p:nvPr>
        </p:nvSpPr>
        <p:spPr>
          <a:xfrm>
            <a:off x="457200" y="41797"/>
            <a:ext cx="8864495" cy="1143000"/>
          </a:xfrm>
        </p:spPr>
        <p:txBody>
          <a:bodyPr>
            <a:noAutofit/>
          </a:bodyPr>
          <a:lstStyle/>
          <a:p>
            <a:r>
              <a:rPr lang="en-US" dirty="0" smtClean="0"/>
              <a:t>Thank you! </a:t>
            </a:r>
            <a:endParaRPr lang="en-US" dirty="0"/>
          </a:p>
        </p:txBody>
      </p:sp>
      <p:sp>
        <p:nvSpPr>
          <p:cNvPr id="12" name="Content Placeholder 2"/>
          <p:cNvSpPr>
            <a:spLocks noGrp="1"/>
          </p:cNvSpPr>
          <p:nvPr>
            <p:ph idx="1"/>
          </p:nvPr>
        </p:nvSpPr>
        <p:spPr>
          <a:xfrm>
            <a:off x="457198" y="2988837"/>
            <a:ext cx="7920257" cy="2976036"/>
          </a:xfrm>
        </p:spPr>
        <p:txBody>
          <a:bodyPr>
            <a:normAutofit/>
          </a:bodyPr>
          <a:lstStyle/>
          <a:p>
            <a:pPr marL="0" indent="0">
              <a:buNone/>
            </a:pPr>
            <a:r>
              <a:rPr lang="en-US" sz="2000" dirty="0" smtClean="0"/>
              <a:t/>
            </a:r>
            <a:br>
              <a:rPr lang="en-US" sz="2000" dirty="0" smtClean="0"/>
            </a:br>
            <a:endParaRPr lang="en-US" sz="2000" dirty="0" smtClean="0"/>
          </a:p>
          <a:p>
            <a:pPr marL="0" indent="0">
              <a:buNone/>
            </a:pPr>
            <a:r>
              <a:rPr lang="en-US" sz="1800" b="1" dirty="0" smtClean="0">
                <a:solidFill>
                  <a:srgbClr val="0074C8"/>
                </a:solidFill>
              </a:rPr>
              <a:t>Connect </a:t>
            </a:r>
            <a:r>
              <a:rPr lang="en-US" sz="1800" b="1" dirty="0">
                <a:solidFill>
                  <a:srgbClr val="0074C8"/>
                </a:solidFill>
              </a:rPr>
              <a:t>with </a:t>
            </a:r>
            <a:r>
              <a:rPr lang="en-US" sz="1800" b="1" dirty="0" smtClean="0">
                <a:solidFill>
                  <a:srgbClr val="0074C8"/>
                </a:solidFill>
              </a:rPr>
              <a:t>us</a:t>
            </a:r>
            <a:endParaRPr lang="en-US" sz="1800" b="1" dirty="0">
              <a:solidFill>
                <a:srgbClr val="0074C8"/>
              </a:solidFill>
            </a:endParaRPr>
          </a:p>
          <a:p>
            <a:pPr marL="0" indent="0">
              <a:lnSpc>
                <a:spcPct val="150000"/>
              </a:lnSpc>
              <a:buNone/>
            </a:pPr>
            <a:r>
              <a:rPr lang="en-US" sz="1800" dirty="0" smtClean="0"/>
              <a:t>      </a:t>
            </a:r>
            <a:r>
              <a:rPr lang="en-US" sz="1800" dirty="0" err="1" smtClean="0"/>
              <a:t>cfsinnovation.com</a:t>
            </a:r>
            <a:endParaRPr lang="en-US" sz="1800" dirty="0" smtClean="0"/>
          </a:p>
          <a:p>
            <a:pPr marL="0" indent="0">
              <a:lnSpc>
                <a:spcPct val="150000"/>
              </a:lnSpc>
              <a:buNone/>
            </a:pPr>
            <a:r>
              <a:rPr lang="en-US" sz="1800" dirty="0" smtClean="0"/>
              <a:t>      @</a:t>
            </a:r>
            <a:r>
              <a:rPr lang="en-US" sz="1800" dirty="0" err="1"/>
              <a:t>cfsinnovation</a:t>
            </a:r>
            <a:r>
              <a:rPr lang="en-US" sz="1800" dirty="0"/>
              <a:t> </a:t>
            </a:r>
          </a:p>
          <a:p>
            <a:pPr marL="0" indent="0">
              <a:lnSpc>
                <a:spcPct val="150000"/>
              </a:lnSpc>
              <a:buNone/>
            </a:pPr>
            <a:r>
              <a:rPr lang="en-US" sz="1800" dirty="0" smtClean="0"/>
              <a:t>      #</a:t>
            </a:r>
            <a:r>
              <a:rPr lang="en-US" sz="1800" dirty="0" err="1"/>
              <a:t>finhealth</a:t>
            </a:r>
            <a:r>
              <a:rPr lang="en-US" sz="1800" dirty="0"/>
              <a:t> </a:t>
            </a:r>
          </a:p>
          <a:p>
            <a:pPr marL="0" indent="0">
              <a:lnSpc>
                <a:spcPct val="150000"/>
              </a:lnSpc>
              <a:buNone/>
            </a:pPr>
            <a:r>
              <a:rPr lang="en-US" sz="1800" dirty="0" smtClean="0"/>
              <a:t>      Linked In: Center </a:t>
            </a:r>
            <a:r>
              <a:rPr lang="en-US" sz="1800" dirty="0"/>
              <a:t>for Financial Services Innovation</a:t>
            </a:r>
          </a:p>
          <a:p>
            <a:pPr marL="0" indent="0">
              <a:buNone/>
            </a:pPr>
            <a:endParaRPr lang="en-US" sz="2400" dirty="0"/>
          </a:p>
          <a:p>
            <a:pPr marL="0" indent="0">
              <a:buNone/>
            </a:pPr>
            <a:endParaRPr lang="en-US" sz="2400" dirty="0"/>
          </a:p>
        </p:txBody>
      </p:sp>
      <p:sp>
        <p:nvSpPr>
          <p:cNvPr id="2" name="Rectangle 1"/>
          <p:cNvSpPr/>
          <p:nvPr/>
        </p:nvSpPr>
        <p:spPr>
          <a:xfrm>
            <a:off x="457200" y="1581835"/>
            <a:ext cx="4572000" cy="1200329"/>
          </a:xfrm>
          <a:prstGeom prst="rect">
            <a:avLst/>
          </a:prstGeom>
        </p:spPr>
        <p:txBody>
          <a:bodyPr>
            <a:spAutoFit/>
          </a:bodyPr>
          <a:lstStyle/>
          <a:p>
            <a:r>
              <a:rPr lang="en-US" dirty="0">
                <a:latin typeface="Arial"/>
                <a:cs typeface="Arial"/>
              </a:rPr>
              <a:t>Download the report: </a:t>
            </a:r>
            <a:r>
              <a:rPr lang="en-US" dirty="0">
                <a:latin typeface="Arial"/>
                <a:cs typeface="Arial"/>
                <a:hlinkClick r:id="rId4"/>
              </a:rPr>
              <a:t>http://bit.ly/</a:t>
            </a:r>
            <a:r>
              <a:rPr lang="en-US" dirty="0" smtClean="0">
                <a:latin typeface="Arial"/>
                <a:cs typeface="Arial"/>
                <a:hlinkClick r:id="rId4"/>
              </a:rPr>
              <a:t>ConsumerFinHealth</a:t>
            </a:r>
            <a:endParaRPr lang="en-US" dirty="0" smtClean="0">
              <a:latin typeface="Arial"/>
              <a:cs typeface="Arial"/>
            </a:endParaRPr>
          </a:p>
          <a:p>
            <a:endParaRPr lang="en-US" dirty="0">
              <a:latin typeface="Arial"/>
              <a:cs typeface="Arial"/>
            </a:endParaRPr>
          </a:p>
          <a:p>
            <a:endParaRPr lang="en-US" dirty="0">
              <a:latin typeface="Arial"/>
              <a:cs typeface="Arial"/>
            </a:endParaRPr>
          </a:p>
        </p:txBody>
      </p:sp>
      <p:pic>
        <p:nvPicPr>
          <p:cNvPr id="7" name="cover.jpg" descr="/Users/matthewbrett/Documents/CFSI/Powerpoints/Jennifer Tescher Talk/Images/cover.jp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682821" y="1472245"/>
            <a:ext cx="2889679" cy="3738236"/>
          </a:xfrm>
          <a:prstGeom prst="rect">
            <a:avLst/>
          </a:prstGeom>
        </p:spPr>
      </p:pic>
    </p:spTree>
    <p:extLst>
      <p:ext uri="{BB962C8B-B14F-4D97-AF65-F5344CB8AC3E}">
        <p14:creationId xmlns:p14="http://schemas.microsoft.com/office/powerpoint/2010/main" val="4174400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1308100"/>
            <a:ext cx="9144000" cy="5549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Healthy Segments</a:t>
            </a:r>
            <a:endParaRPr lang="en-US" dirty="0"/>
          </a:p>
        </p:txBody>
      </p:sp>
      <p:sp>
        <p:nvSpPr>
          <p:cNvPr id="26" name="Oval 6"/>
          <p:cNvSpPr/>
          <p:nvPr/>
        </p:nvSpPr>
        <p:spPr>
          <a:xfrm>
            <a:off x="636016" y="3161894"/>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2</a:t>
            </a:r>
            <a:endParaRPr lang="en-US" sz="3900" kern="1200" dirty="0"/>
          </a:p>
        </p:txBody>
      </p:sp>
      <p:sp>
        <p:nvSpPr>
          <p:cNvPr id="11" name="Rounded Rectangle 10"/>
          <p:cNvSpPr/>
          <p:nvPr/>
        </p:nvSpPr>
        <p:spPr>
          <a:xfrm>
            <a:off x="300989" y="1615440"/>
            <a:ext cx="2743200" cy="533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Thriving</a:t>
            </a:r>
            <a:endParaRPr lang="en-US" b="1" dirty="0">
              <a:solidFill>
                <a:schemeClr val="tx1"/>
              </a:solidFill>
            </a:endParaRPr>
          </a:p>
        </p:txBody>
      </p:sp>
      <p:sp>
        <p:nvSpPr>
          <p:cNvPr id="13" name="Rounded Rectangle 12"/>
          <p:cNvSpPr/>
          <p:nvPr/>
        </p:nvSpPr>
        <p:spPr>
          <a:xfrm>
            <a:off x="3200400" y="1615440"/>
            <a:ext cx="2743200" cy="533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Focused</a:t>
            </a:r>
            <a:endParaRPr lang="en-US" b="1" dirty="0">
              <a:solidFill>
                <a:schemeClr val="tx1"/>
              </a:solidFill>
            </a:endParaRPr>
          </a:p>
        </p:txBody>
      </p:sp>
      <p:sp>
        <p:nvSpPr>
          <p:cNvPr id="14" name="Rounded Rectangle 13"/>
          <p:cNvSpPr/>
          <p:nvPr/>
        </p:nvSpPr>
        <p:spPr>
          <a:xfrm>
            <a:off x="6121400" y="1615440"/>
            <a:ext cx="2743200" cy="533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Stable</a:t>
            </a:r>
            <a:endParaRPr lang="en-US" b="1" dirty="0">
              <a:solidFill>
                <a:schemeClr val="tx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108263757"/>
              </p:ext>
            </p:extLst>
          </p:nvPr>
        </p:nvGraphicFramePr>
        <p:xfrm>
          <a:off x="313689" y="2215515"/>
          <a:ext cx="8614412" cy="1584960"/>
        </p:xfrm>
        <a:graphic>
          <a:graphicData uri="http://schemas.openxmlformats.org/drawingml/2006/table">
            <a:tbl>
              <a:tblPr firstRow="1" bandRow="1">
                <a:tableStyleId>{68D230F3-CF80-4859-8CE7-A43EE81993B5}</a:tableStyleId>
              </a:tblPr>
              <a:tblGrid>
                <a:gridCol w="2823211"/>
                <a:gridCol w="2933841"/>
                <a:gridCol w="2857360"/>
              </a:tblGrid>
              <a:tr h="12933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effectLst/>
                        </a:rPr>
                        <a:t>Most satisfied with</a:t>
                      </a:r>
                      <a:r>
                        <a:rPr lang="en-US" sz="1400" b="0" kern="1200" baseline="0" dirty="0" smtClean="0">
                          <a:effectLst/>
                        </a:rPr>
                        <a:t> their present financial condition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kern="1200" baseline="0"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baseline="0" dirty="0" smtClean="0">
                          <a:effectLst/>
                        </a:rPr>
                        <a:t>Most confident in their ability to achieve their </a:t>
                      </a:r>
                      <a:r>
                        <a:rPr lang="en-US" sz="1400" b="0" kern="1200" dirty="0" smtClean="0">
                          <a:effectLst/>
                        </a:rPr>
                        <a:t>short- and long-term financial goals.</a:t>
                      </a:r>
                    </a:p>
                  </a:txBody>
                  <a:tcPr marL="73152" marR="4572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400" b="0" kern="1200" dirty="0" smtClean="0">
                          <a:effectLst/>
                        </a:rPr>
                        <a:t>Most long-term outlook; </a:t>
                      </a:r>
                      <a:br>
                        <a:rPr lang="en-US" sz="1400" b="0" kern="1200" dirty="0" smtClean="0">
                          <a:effectLst/>
                        </a:rPr>
                      </a:br>
                      <a:r>
                        <a:rPr lang="en-US" sz="1400" b="0" kern="1200" dirty="0" smtClean="0">
                          <a:effectLst/>
                        </a:rPr>
                        <a:t>100% say their most important timeframe for saving for the future is five years or more</a:t>
                      </a:r>
                    </a:p>
                    <a:p>
                      <a:pPr marL="0" indent="0">
                        <a:buFont typeface="Arial" panose="020B0604020202020204" pitchFamily="34" charset="0"/>
                        <a:buNone/>
                      </a:pPr>
                      <a:endParaRPr lang="en-US" sz="1400" b="0" kern="1200" dirty="0" smtClean="0">
                        <a:effectLst/>
                      </a:endParaRPr>
                    </a:p>
                    <a:p>
                      <a:pPr marL="0" indent="0">
                        <a:buFont typeface="Arial" panose="020B0604020202020204" pitchFamily="34" charset="0"/>
                        <a:buNone/>
                      </a:pPr>
                      <a:endParaRPr lang="en-US" sz="1400" b="0" kern="1200" dirty="0" smtClean="0">
                        <a:effectLst/>
                      </a:endParaRPr>
                    </a:p>
                  </a:txBody>
                  <a:tcPr marL="182880" marR="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400" b="0" dirty="0" smtClean="0"/>
                        <a:t>Focused on saving for the next few years; 0% say their most important timeframe for saving for the future is five years or more</a:t>
                      </a:r>
                    </a:p>
                    <a:p>
                      <a:pPr marL="0" indent="0">
                        <a:buFont typeface="Arial" panose="020B0604020202020204" pitchFamily="34" charset="0"/>
                        <a:buNone/>
                      </a:pPr>
                      <a:endParaRPr lang="en-US" sz="1400" b="0" dirty="0" smtClean="0"/>
                    </a:p>
                    <a:p>
                      <a:pPr marL="0" indent="0">
                        <a:buFont typeface="Arial" panose="020B0604020202020204" pitchFamily="34" charset="0"/>
                        <a:buNone/>
                      </a:pPr>
                      <a:endParaRPr lang="en-US" sz="1400" b="0" dirty="0" smtClean="0"/>
                    </a:p>
                    <a:p>
                      <a:pPr marL="0" indent="0">
                        <a:buFont typeface="Arial" panose="020B0604020202020204" pitchFamily="34" charset="0"/>
                        <a:buNone/>
                      </a:pPr>
                      <a:endParaRPr lang="en-US" sz="1400" b="0" dirty="0" smtClean="0"/>
                    </a:p>
                  </a:txBody>
                  <a:tcPr marL="182880" marR="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147620310"/>
              </p:ext>
            </p:extLst>
          </p:nvPr>
        </p:nvGraphicFramePr>
        <p:xfrm>
          <a:off x="190500" y="4019550"/>
          <a:ext cx="422452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1477878798"/>
              </p:ext>
            </p:extLst>
          </p:nvPr>
        </p:nvGraphicFramePr>
        <p:xfrm>
          <a:off x="4741672" y="4019550"/>
          <a:ext cx="422452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5873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1308100"/>
            <a:ext cx="9144000" cy="5549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55861" y="1602740"/>
            <a:ext cx="4114800" cy="533400"/>
          </a:xfrm>
          <a:prstGeom prst="roundRect">
            <a:avLst/>
          </a:prstGeom>
          <a:solidFill>
            <a:srgbClr val="FFD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Tenuous</a:t>
            </a:r>
            <a:endParaRPr lang="en-US" b="1" dirty="0">
              <a:solidFill>
                <a:schemeClr val="tx1"/>
              </a:solidFill>
            </a:endParaRPr>
          </a:p>
        </p:txBody>
      </p:sp>
      <p:sp>
        <p:nvSpPr>
          <p:cNvPr id="2" name="Title 1"/>
          <p:cNvSpPr>
            <a:spLocks noGrp="1"/>
          </p:cNvSpPr>
          <p:nvPr>
            <p:ph type="title"/>
          </p:nvPr>
        </p:nvSpPr>
        <p:spPr/>
        <p:txBody>
          <a:bodyPr/>
          <a:lstStyle/>
          <a:p>
            <a:r>
              <a:rPr lang="en-US" dirty="0"/>
              <a:t>Coping Segments</a:t>
            </a:r>
          </a:p>
        </p:txBody>
      </p:sp>
      <p:sp>
        <p:nvSpPr>
          <p:cNvPr id="10" name="Rounded Rectangle 9"/>
          <p:cNvSpPr/>
          <p:nvPr/>
        </p:nvSpPr>
        <p:spPr>
          <a:xfrm>
            <a:off x="516888" y="1602740"/>
            <a:ext cx="4118611" cy="533400"/>
          </a:xfrm>
          <a:prstGeom prst="roundRect">
            <a:avLst/>
          </a:prstGeom>
          <a:solidFill>
            <a:srgbClr val="FFD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Striving</a:t>
            </a:r>
            <a:endParaRPr lang="en-US" b="1" dirty="0">
              <a:solidFill>
                <a:schemeClr val="tx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551482679"/>
              </p:ext>
            </p:extLst>
          </p:nvPr>
        </p:nvGraphicFramePr>
        <p:xfrm>
          <a:off x="478788" y="2199640"/>
          <a:ext cx="8462012" cy="1371600"/>
        </p:xfrm>
        <a:graphic>
          <a:graphicData uri="http://schemas.openxmlformats.org/drawingml/2006/table">
            <a:tbl>
              <a:tblPr firstRow="1" bandRow="1">
                <a:tableStyleId>{68D230F3-CF80-4859-8CE7-A43EE81993B5}</a:tableStyleId>
              </a:tblPr>
              <a:tblGrid>
                <a:gridCol w="4224436"/>
                <a:gridCol w="4237576"/>
              </a:tblGrid>
              <a:tr h="12933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Planners: 100% plan ahead for large, irregular expenses</a:t>
                      </a:r>
                      <a:r>
                        <a:rPr lang="en-US" sz="1400" b="0" baseline="0" dirty="0" smtClean="0"/>
                        <a:t>, and </a:t>
                      </a:r>
                      <a:r>
                        <a:rPr lang="en-US" sz="1400" b="0" dirty="0" smtClean="0"/>
                        <a:t>highest rate of budgeting (73%).</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High debt: 39% says</a:t>
                      </a:r>
                      <a:r>
                        <a:rPr lang="en-US" sz="1400" b="0" baseline="0" dirty="0" smtClean="0"/>
                        <a:t> they have too much debt right now, and 40% has a non-mortgage debt-to-income ratio of 40% or more.</a:t>
                      </a:r>
                      <a:endParaRPr lang="en-US" sz="1400" b="0" dirty="0" smtClean="0"/>
                    </a:p>
                  </a:txBody>
                  <a:tcPr marL="73152" marR="118872">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2388" indent="0">
                        <a:buFont typeface="Arial" panose="020B0604020202020204" pitchFamily="34" charset="0"/>
                        <a:buNone/>
                        <a:tabLst>
                          <a:tab pos="233363" algn="l"/>
                        </a:tabLst>
                      </a:pPr>
                      <a:r>
                        <a:rPr lang="en-US" sz="1400" b="0" dirty="0" smtClean="0"/>
                        <a:t>Non-planners:</a:t>
                      </a:r>
                      <a:r>
                        <a:rPr lang="en-US" sz="1400" b="0" baseline="0" dirty="0" smtClean="0"/>
                        <a:t> </a:t>
                      </a:r>
                      <a:r>
                        <a:rPr lang="en-US" sz="1400" b="0" dirty="0" smtClean="0"/>
                        <a:t>0% plan ahead for large irregular expenses,</a:t>
                      </a:r>
                      <a:r>
                        <a:rPr lang="en-US" sz="1400" b="0" baseline="0" dirty="0" smtClean="0"/>
                        <a:t> and </a:t>
                      </a:r>
                      <a:r>
                        <a:rPr lang="en-US" sz="1400" b="0" dirty="0" smtClean="0"/>
                        <a:t>low rate of budgeting (37%).</a:t>
                      </a:r>
                    </a:p>
                    <a:p>
                      <a:pPr marL="52388" indent="0">
                        <a:buFont typeface="Arial" panose="020B0604020202020204" pitchFamily="34" charset="0"/>
                        <a:buNone/>
                        <a:tabLst>
                          <a:tab pos="233363" algn="l"/>
                        </a:tabLst>
                      </a:pPr>
                      <a:endParaRPr lang="en-US" sz="14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High debt: 47% says they have too much debt right now and 47% </a:t>
                      </a:r>
                      <a:r>
                        <a:rPr lang="en-US" sz="1400" b="0" baseline="0" dirty="0" smtClean="0"/>
                        <a:t>has a non-mortgage debt-to-income ratio of 40% or more.</a:t>
                      </a:r>
                      <a:endParaRPr lang="en-US" sz="1400" b="0" dirty="0" smtClean="0"/>
                    </a:p>
                  </a:txBody>
                  <a:tcPr marL="22860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Chart 23"/>
          <p:cNvGraphicFramePr>
            <a:graphicFrameLocks/>
          </p:cNvGraphicFramePr>
          <p:nvPr>
            <p:extLst>
              <p:ext uri="{D42A27DB-BD31-4B8C-83A1-F6EECF244321}">
                <p14:modId xmlns:p14="http://schemas.microsoft.com/office/powerpoint/2010/main" val="2288490022"/>
              </p:ext>
            </p:extLst>
          </p:nvPr>
        </p:nvGraphicFramePr>
        <p:xfrm>
          <a:off x="219456" y="4019550"/>
          <a:ext cx="422452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00603371"/>
              </p:ext>
            </p:extLst>
          </p:nvPr>
        </p:nvGraphicFramePr>
        <p:xfrm>
          <a:off x="4660900" y="4019550"/>
          <a:ext cx="4267200"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4078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1308100"/>
            <a:ext cx="9144000" cy="5549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55861" y="1602740"/>
            <a:ext cx="4114800" cy="533400"/>
          </a:xfrm>
          <a:prstGeom prst="roundRect">
            <a:avLst/>
          </a:prstGeom>
          <a:solidFill>
            <a:srgbClr val="FFD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Tenuous</a:t>
            </a:r>
            <a:endParaRPr lang="en-US" b="1" dirty="0">
              <a:solidFill>
                <a:schemeClr val="tx1"/>
              </a:solidFill>
            </a:endParaRPr>
          </a:p>
        </p:txBody>
      </p:sp>
      <p:sp>
        <p:nvSpPr>
          <p:cNvPr id="2" name="Title 1"/>
          <p:cNvSpPr>
            <a:spLocks noGrp="1"/>
          </p:cNvSpPr>
          <p:nvPr>
            <p:ph type="title"/>
          </p:nvPr>
        </p:nvSpPr>
        <p:spPr/>
        <p:txBody>
          <a:bodyPr/>
          <a:lstStyle/>
          <a:p>
            <a:r>
              <a:rPr lang="en-US" dirty="0" smtClean="0"/>
              <a:t>Vulnerable Segments</a:t>
            </a:r>
            <a:endParaRPr lang="en-US" dirty="0"/>
          </a:p>
        </p:txBody>
      </p:sp>
      <p:sp>
        <p:nvSpPr>
          <p:cNvPr id="26" name="Oval 6"/>
          <p:cNvSpPr/>
          <p:nvPr/>
        </p:nvSpPr>
        <p:spPr>
          <a:xfrm>
            <a:off x="636016" y="3161894"/>
            <a:ext cx="549927" cy="549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2</a:t>
            </a:r>
            <a:endParaRPr lang="en-US" sz="3900" kern="1200" dirty="0"/>
          </a:p>
        </p:txBody>
      </p:sp>
      <p:sp>
        <p:nvSpPr>
          <p:cNvPr id="10" name="Rounded Rectangle 9"/>
          <p:cNvSpPr/>
          <p:nvPr/>
        </p:nvSpPr>
        <p:spPr>
          <a:xfrm>
            <a:off x="516888" y="1602740"/>
            <a:ext cx="4118611" cy="533400"/>
          </a:xfrm>
          <a:prstGeom prst="roundRect">
            <a:avLst/>
          </a:prstGeom>
          <a:solidFill>
            <a:srgbClr val="FFD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Striving</a:t>
            </a:r>
            <a:endParaRPr lang="en-US" b="1" dirty="0">
              <a:solidFill>
                <a:schemeClr val="tx1"/>
              </a:solidFill>
            </a:endParaRPr>
          </a:p>
        </p:txBody>
      </p:sp>
      <p:sp>
        <p:nvSpPr>
          <p:cNvPr id="13" name="Rounded Rectangle 12"/>
          <p:cNvSpPr/>
          <p:nvPr/>
        </p:nvSpPr>
        <p:spPr>
          <a:xfrm>
            <a:off x="504188" y="1602740"/>
            <a:ext cx="4118611" cy="533400"/>
          </a:xfrm>
          <a:prstGeom prst="round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Unengaged</a:t>
            </a:r>
            <a:endParaRPr lang="en-US" b="1" dirty="0">
              <a:solidFill>
                <a:schemeClr val="tx1"/>
              </a:solidFill>
            </a:endParaRPr>
          </a:p>
        </p:txBody>
      </p:sp>
      <p:sp>
        <p:nvSpPr>
          <p:cNvPr id="14" name="Rounded Rectangle 13"/>
          <p:cNvSpPr/>
          <p:nvPr/>
        </p:nvSpPr>
        <p:spPr>
          <a:xfrm>
            <a:off x="4762500" y="1602740"/>
            <a:ext cx="4114800" cy="533400"/>
          </a:xfrm>
          <a:prstGeom prst="round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 Risk</a:t>
            </a:r>
            <a:endParaRPr lang="en-US"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054245624"/>
              </p:ext>
            </p:extLst>
          </p:nvPr>
        </p:nvGraphicFramePr>
        <p:xfrm>
          <a:off x="466088" y="2123440"/>
          <a:ext cx="8462012" cy="1371600"/>
        </p:xfrm>
        <a:graphic>
          <a:graphicData uri="http://schemas.openxmlformats.org/drawingml/2006/table">
            <a:tbl>
              <a:tblPr firstRow="1" bandRow="1">
                <a:tableStyleId>{68D230F3-CF80-4859-8CE7-A43EE81993B5}</a:tableStyleId>
              </a:tblPr>
              <a:tblGrid>
                <a:gridCol w="4224436"/>
                <a:gridCol w="4237576"/>
              </a:tblGrid>
              <a:tr h="12933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Most frequently answer "don't know“,</a:t>
                      </a:r>
                      <a:r>
                        <a:rPr lang="en-US" sz="1400" b="0" baseline="0" dirty="0" smtClean="0"/>
                        <a:t> and </a:t>
                      </a:r>
                      <a:r>
                        <a:rPr lang="en-US" sz="1400" b="0" dirty="0" smtClean="0"/>
                        <a:t>most risk averse.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Low-to-moderate</a:t>
                      </a:r>
                      <a:r>
                        <a:rPr lang="en-US" sz="1400" b="0" baseline="0" dirty="0" smtClean="0"/>
                        <a:t> debt: 20% are debt-free, while 33% has a non-mortgage debt-to-income ratio of 40% or more.</a:t>
                      </a:r>
                    </a:p>
                  </a:txBody>
                  <a:tcPr marL="73152" marR="118872">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2388" indent="0">
                        <a:buFont typeface="Arial" panose="020B0604020202020204" pitchFamily="34" charset="0"/>
                        <a:buNone/>
                      </a:pPr>
                      <a:r>
                        <a:rPr lang="en-US" sz="1400" b="0" dirty="0" smtClean="0"/>
                        <a:t>Most precarious financial situation:</a:t>
                      </a:r>
                      <a:r>
                        <a:rPr lang="en-US" sz="1400" b="0" baseline="0" dirty="0" smtClean="0"/>
                        <a:t> </a:t>
                      </a:r>
                      <a:r>
                        <a:rPr lang="en-US" sz="1400" b="0" dirty="0" smtClean="0"/>
                        <a:t>27% could only make ends meet for a week or less if income fell suddenly,</a:t>
                      </a:r>
                      <a:r>
                        <a:rPr lang="en-US" sz="1400" b="0" baseline="0" dirty="0" smtClean="0"/>
                        <a:t> and most likely to frequently juggle bills.</a:t>
                      </a:r>
                    </a:p>
                    <a:p>
                      <a:pPr marL="52388" indent="0">
                        <a:buFont typeface="Arial" panose="020B0604020202020204" pitchFamily="34" charset="0"/>
                        <a:buNone/>
                      </a:pPr>
                      <a:endParaRPr lang="en-US" sz="1400" b="0" dirty="0" smtClean="0"/>
                    </a:p>
                    <a:p>
                      <a:pPr marL="52388"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High</a:t>
                      </a:r>
                      <a:r>
                        <a:rPr lang="en-US" sz="1400" b="0" baseline="0" dirty="0" smtClean="0"/>
                        <a:t> debt: 63% has a non-mortgage debt-to-income ratio of 40% or more.</a:t>
                      </a:r>
                    </a:p>
                  </a:txBody>
                  <a:tcPr marL="22860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4042896615"/>
              </p:ext>
            </p:extLst>
          </p:nvPr>
        </p:nvGraphicFramePr>
        <p:xfrm>
          <a:off x="219456" y="4019550"/>
          <a:ext cx="422452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142623947"/>
              </p:ext>
            </p:extLst>
          </p:nvPr>
        </p:nvGraphicFramePr>
        <p:xfrm>
          <a:off x="4678172" y="4019550"/>
          <a:ext cx="422452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9365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320800"/>
            <a:ext cx="9144000" cy="5537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Predicting Monthly Income</a:t>
            </a:r>
          </a:p>
        </p:txBody>
      </p:sp>
      <p:graphicFrame>
        <p:nvGraphicFramePr>
          <p:cNvPr id="5" name="Chart 4"/>
          <p:cNvGraphicFramePr>
            <a:graphicFrameLocks/>
          </p:cNvGraphicFramePr>
          <p:nvPr>
            <p:extLst>
              <p:ext uri="{D42A27DB-BD31-4B8C-83A1-F6EECF244321}">
                <p14:modId xmlns:p14="http://schemas.microsoft.com/office/powerpoint/2010/main" val="3314533900"/>
              </p:ext>
            </p:extLst>
          </p:nvPr>
        </p:nvGraphicFramePr>
        <p:xfrm>
          <a:off x="1219200" y="1765300"/>
          <a:ext cx="6705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184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ustomer-howareyou.jpg" descr="/Users/matthewbrett/Documents/CFSI/Powerpoints/Jennifer Tescher Talk/Images/customer-howareyou.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35801" y="-1"/>
            <a:ext cx="9279802" cy="6970163"/>
          </a:xfrm>
          <a:prstGeom prst="rect">
            <a:avLst/>
          </a:prstGeom>
        </p:spPr>
      </p:pic>
      <p:sp>
        <p:nvSpPr>
          <p:cNvPr id="5" name="Content Placeholder 2"/>
          <p:cNvSpPr txBox="1">
            <a:spLocks/>
          </p:cNvSpPr>
          <p:nvPr/>
        </p:nvSpPr>
        <p:spPr>
          <a:xfrm>
            <a:off x="4775703" y="607258"/>
            <a:ext cx="3680234" cy="108372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b="1" dirty="0" smtClean="0">
                <a:solidFill>
                  <a:schemeClr val="bg1"/>
                </a:solidFill>
              </a:rPr>
              <a:t>We asked America, How </a:t>
            </a:r>
            <a:r>
              <a:rPr lang="en-US" b="1" dirty="0">
                <a:solidFill>
                  <a:schemeClr val="bg1"/>
                </a:solidFill>
              </a:rPr>
              <a:t>are you?</a:t>
            </a:r>
          </a:p>
          <a:p>
            <a:pPr marL="0" indent="0">
              <a:buNone/>
            </a:pPr>
            <a:endParaRPr lang="en-US" sz="2400" dirty="0">
              <a:solidFill>
                <a:schemeClr val="bg1"/>
              </a:solidFill>
            </a:endParaRPr>
          </a:p>
        </p:txBody>
      </p:sp>
    </p:spTree>
    <p:extLst>
      <p:ext uri="{BB962C8B-B14F-4D97-AF65-F5344CB8AC3E}">
        <p14:creationId xmlns:p14="http://schemas.microsoft.com/office/powerpoint/2010/main" val="1705852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heard. . . </a:t>
            </a:r>
            <a:endParaRPr lang="en-US" dirty="0"/>
          </a:p>
        </p:txBody>
      </p:sp>
      <p:pic>
        <p:nvPicPr>
          <p:cNvPr id="5" name="umbrella-blue.eps" descr="/Users/matthewbrett/Documents/CFSI/Icons/umbrella-blu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578158"/>
            <a:ext cx="818004" cy="1090671"/>
          </a:xfrm>
          <a:prstGeom prst="rect">
            <a:avLst/>
          </a:prstGeom>
        </p:spPr>
      </p:pic>
      <p:pic>
        <p:nvPicPr>
          <p:cNvPr id="6" name="path-blue.eps" descr="/Users/matthewbrett/Documents/CFSI/Icons/path-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3054543"/>
            <a:ext cx="778038" cy="952120"/>
          </a:xfrm>
          <a:prstGeom prst="rect">
            <a:avLst/>
          </a:prstGeom>
        </p:spPr>
      </p:pic>
      <p:pic>
        <p:nvPicPr>
          <p:cNvPr id="7" name="calendar-blue.eps" descr="/Users/matthewbrett/Documents/CFSI/Icons/calendar-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4512738"/>
            <a:ext cx="791358" cy="1055143"/>
          </a:xfrm>
          <a:prstGeom prst="rect">
            <a:avLst/>
          </a:prstGeom>
        </p:spPr>
      </p:pic>
      <p:sp>
        <p:nvSpPr>
          <p:cNvPr id="13" name="Content Placeholder 2"/>
          <p:cNvSpPr txBox="1">
            <a:spLocks/>
          </p:cNvSpPr>
          <p:nvPr/>
        </p:nvSpPr>
        <p:spPr>
          <a:xfrm>
            <a:off x="2064189" y="2881616"/>
            <a:ext cx="7023100" cy="16425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8F12"/>
                </a:solidFill>
                <a:latin typeface="Arial"/>
                <a:cs typeface="Arial"/>
              </a:rPr>
              <a:t>27% </a:t>
            </a:r>
            <a:r>
              <a:rPr lang="en-US" sz="1900" dirty="0">
                <a:latin typeface="Arial"/>
                <a:cs typeface="Arial"/>
              </a:rPr>
              <a:t>of Americans </a:t>
            </a:r>
            <a:r>
              <a:rPr lang="en-US" sz="1900" dirty="0" smtClean="0">
                <a:latin typeface="Arial"/>
                <a:cs typeface="Arial"/>
              </a:rPr>
              <a:t>report having less than $1,000 saved </a:t>
            </a:r>
            <a:br>
              <a:rPr lang="en-US" sz="1900" dirty="0" smtClean="0">
                <a:latin typeface="Arial"/>
                <a:cs typeface="Arial"/>
              </a:rPr>
            </a:br>
            <a:r>
              <a:rPr lang="en-US" sz="1900" dirty="0" smtClean="0">
                <a:latin typeface="Arial"/>
                <a:cs typeface="Arial"/>
              </a:rPr>
              <a:t>for retirement. </a:t>
            </a:r>
            <a:endParaRPr lang="en-US" sz="1900" dirty="0">
              <a:latin typeface="Arial"/>
              <a:cs typeface="Arial"/>
            </a:endParaRPr>
          </a:p>
        </p:txBody>
      </p:sp>
      <p:sp>
        <p:nvSpPr>
          <p:cNvPr id="14" name="Content Placeholder 2"/>
          <p:cNvSpPr txBox="1">
            <a:spLocks/>
          </p:cNvSpPr>
          <p:nvPr/>
        </p:nvSpPr>
        <p:spPr>
          <a:xfrm>
            <a:off x="2064189" y="4351867"/>
            <a:ext cx="6491336" cy="16425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8F12"/>
                </a:solidFill>
                <a:latin typeface="Arial"/>
                <a:cs typeface="Arial"/>
              </a:rPr>
              <a:t>43</a:t>
            </a:r>
            <a:r>
              <a:rPr lang="en-US" b="1" dirty="0">
                <a:solidFill>
                  <a:srgbClr val="FF8F12"/>
                </a:solidFill>
                <a:latin typeface="Arial"/>
                <a:cs typeface="Arial"/>
              </a:rPr>
              <a:t>% </a:t>
            </a:r>
            <a:r>
              <a:rPr lang="en-US" sz="1900" dirty="0">
                <a:latin typeface="Arial"/>
                <a:cs typeface="Arial"/>
              </a:rPr>
              <a:t>of Americans describe themselves as </a:t>
            </a:r>
            <a:r>
              <a:rPr lang="en-US" sz="1900" dirty="0" smtClean="0">
                <a:latin typeface="Arial"/>
                <a:cs typeface="Arial"/>
              </a:rPr>
              <a:t>struggling </a:t>
            </a:r>
            <a:r>
              <a:rPr lang="en-US" sz="1900" dirty="0">
                <a:latin typeface="Arial"/>
                <a:cs typeface="Arial"/>
              </a:rPr>
              <a:t>to pay bills and credit </a:t>
            </a:r>
            <a:r>
              <a:rPr lang="en-US" sz="1900" dirty="0" smtClean="0">
                <a:latin typeface="Arial"/>
                <a:cs typeface="Arial"/>
              </a:rPr>
              <a:t>payments. </a:t>
            </a:r>
            <a:endParaRPr lang="en-US" sz="1900" dirty="0">
              <a:latin typeface="Arial"/>
              <a:cs typeface="Arial"/>
            </a:endParaRPr>
          </a:p>
        </p:txBody>
      </p:sp>
      <p:sp>
        <p:nvSpPr>
          <p:cNvPr id="8" name="TextBox 7"/>
          <p:cNvSpPr txBox="1"/>
          <p:nvPr/>
        </p:nvSpPr>
        <p:spPr>
          <a:xfrm>
            <a:off x="2064189" y="1499278"/>
            <a:ext cx="6319319" cy="1169551"/>
          </a:xfrm>
          <a:prstGeom prst="rect">
            <a:avLst/>
          </a:prstGeom>
          <a:noFill/>
        </p:spPr>
        <p:txBody>
          <a:bodyPr wrap="square" rtlCol="0">
            <a:spAutoFit/>
          </a:bodyPr>
          <a:lstStyle/>
          <a:p>
            <a:r>
              <a:rPr lang="en-US" sz="3200" b="1" dirty="0">
                <a:solidFill>
                  <a:srgbClr val="FF8F12"/>
                </a:solidFill>
                <a:latin typeface="Arial"/>
                <a:cs typeface="Arial"/>
              </a:rPr>
              <a:t>30%</a:t>
            </a:r>
            <a:r>
              <a:rPr lang="en-US" sz="1900" b="1" dirty="0">
                <a:solidFill>
                  <a:srgbClr val="FF8F12"/>
                </a:solidFill>
                <a:latin typeface="Arial"/>
                <a:cs typeface="Arial"/>
              </a:rPr>
              <a:t> </a:t>
            </a:r>
            <a:r>
              <a:rPr lang="en-US" sz="1900" dirty="0">
                <a:latin typeface="Arial"/>
                <a:cs typeface="Arial"/>
              </a:rPr>
              <a:t>of American households </a:t>
            </a:r>
            <a:r>
              <a:rPr lang="en-US" sz="1900" dirty="0" smtClean="0">
                <a:latin typeface="Arial"/>
                <a:cs typeface="Arial"/>
              </a:rPr>
              <a:t>can only </a:t>
            </a:r>
            <a:r>
              <a:rPr lang="en-US" sz="1900" dirty="0">
                <a:latin typeface="Arial"/>
                <a:cs typeface="Arial"/>
              </a:rPr>
              <a:t>make ends meet for </a:t>
            </a:r>
            <a:r>
              <a:rPr lang="en-US" sz="1900" dirty="0" smtClean="0">
                <a:latin typeface="Arial"/>
                <a:cs typeface="Arial"/>
              </a:rPr>
              <a:t>3 months </a:t>
            </a:r>
            <a:r>
              <a:rPr lang="en-US" sz="1900" dirty="0">
                <a:latin typeface="Arial"/>
                <a:cs typeface="Arial"/>
              </a:rPr>
              <a:t>or less if they were to experience a sudden drop in income</a:t>
            </a:r>
            <a:endParaRPr lang="en-US" sz="1900" dirty="0"/>
          </a:p>
        </p:txBody>
      </p:sp>
    </p:spTree>
    <p:extLst>
      <p:ext uri="{BB962C8B-B14F-4D97-AF65-F5344CB8AC3E}">
        <p14:creationId xmlns:p14="http://schemas.microsoft.com/office/powerpoint/2010/main" val="23121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Details</a:t>
            </a:r>
          </a:p>
        </p:txBody>
      </p:sp>
      <p:sp>
        <p:nvSpPr>
          <p:cNvPr id="3" name="Content Placeholder 2"/>
          <p:cNvSpPr>
            <a:spLocks noGrp="1"/>
          </p:cNvSpPr>
          <p:nvPr>
            <p:ph idx="1"/>
          </p:nvPr>
        </p:nvSpPr>
        <p:spPr>
          <a:xfrm>
            <a:off x="430040" y="1265221"/>
            <a:ext cx="8229600" cy="4764387"/>
          </a:xfrm>
        </p:spPr>
        <p:txBody>
          <a:bodyPr>
            <a:normAutofit lnSpcReduction="10000"/>
          </a:bodyPr>
          <a:lstStyle/>
          <a:p>
            <a:pPr>
              <a:spcBef>
                <a:spcPts val="0"/>
              </a:spcBef>
              <a:spcAft>
                <a:spcPts val="1600"/>
              </a:spcAft>
            </a:pPr>
            <a:r>
              <a:rPr lang="en-US" sz="2800" b="1" dirty="0" smtClean="0">
                <a:latin typeface="+mj-lt"/>
              </a:rPr>
              <a:t>Survey Vendor:  </a:t>
            </a:r>
            <a:r>
              <a:rPr lang="en-US" sz="2800" dirty="0" err="1" smtClean="0">
                <a:latin typeface="+mj-lt"/>
              </a:rPr>
              <a:t>GfK</a:t>
            </a:r>
            <a:endParaRPr lang="en-US" sz="2800" b="1" dirty="0" smtClean="0">
              <a:latin typeface="+mj-lt"/>
            </a:endParaRPr>
          </a:p>
          <a:p>
            <a:pPr>
              <a:spcBef>
                <a:spcPts val="0"/>
              </a:spcBef>
              <a:spcAft>
                <a:spcPts val="1600"/>
              </a:spcAft>
            </a:pPr>
            <a:r>
              <a:rPr lang="en-US" sz="2800" b="1" dirty="0" smtClean="0">
                <a:latin typeface="+mj-lt"/>
              </a:rPr>
              <a:t>Survey </a:t>
            </a:r>
            <a:r>
              <a:rPr lang="en-US" sz="2800" b="1" dirty="0">
                <a:latin typeface="+mj-lt"/>
              </a:rPr>
              <a:t>Timing: </a:t>
            </a:r>
            <a:r>
              <a:rPr lang="en-US" sz="2800" dirty="0">
                <a:latin typeface="+mj-lt"/>
              </a:rPr>
              <a:t>June – August 2014</a:t>
            </a:r>
          </a:p>
          <a:p>
            <a:pPr>
              <a:spcBef>
                <a:spcPts val="0"/>
              </a:spcBef>
              <a:spcAft>
                <a:spcPts val="1600"/>
              </a:spcAft>
            </a:pPr>
            <a:r>
              <a:rPr lang="en-US" sz="2800" b="1" dirty="0">
                <a:latin typeface="+mj-lt"/>
              </a:rPr>
              <a:t>Sample Size: </a:t>
            </a:r>
            <a:r>
              <a:rPr lang="en-US" sz="2800" dirty="0" smtClean="0">
                <a:latin typeface="+mj-lt"/>
              </a:rPr>
              <a:t>7,100</a:t>
            </a:r>
            <a:r>
              <a:rPr lang="en-US" sz="2800" dirty="0">
                <a:latin typeface="+mj-lt"/>
              </a:rPr>
              <a:t>+ </a:t>
            </a:r>
            <a:r>
              <a:rPr lang="en-US" sz="2800" dirty="0" smtClean="0">
                <a:latin typeface="+mj-lt"/>
              </a:rPr>
              <a:t>consumers</a:t>
            </a:r>
          </a:p>
          <a:p>
            <a:pPr lvl="1">
              <a:spcBef>
                <a:spcPts val="0"/>
              </a:spcBef>
              <a:spcAft>
                <a:spcPts val="1600"/>
              </a:spcAft>
            </a:pPr>
            <a:r>
              <a:rPr lang="en-US" sz="2400" dirty="0" smtClean="0">
                <a:latin typeface="+mj-lt"/>
              </a:rPr>
              <a:t>nationally </a:t>
            </a:r>
            <a:r>
              <a:rPr lang="en-US" sz="2400" dirty="0">
                <a:latin typeface="+mj-lt"/>
              </a:rPr>
              <a:t>representative sample; over-sampled consumers with under $50k annual income; weighted </a:t>
            </a:r>
            <a:r>
              <a:rPr lang="en-US" sz="2400" dirty="0" smtClean="0">
                <a:latin typeface="+mj-lt"/>
              </a:rPr>
              <a:t>data to </a:t>
            </a:r>
            <a:r>
              <a:rPr lang="en-US" sz="2400" dirty="0">
                <a:latin typeface="+mj-lt"/>
              </a:rPr>
              <a:t>general </a:t>
            </a:r>
            <a:r>
              <a:rPr lang="en-US" sz="2400" dirty="0" smtClean="0">
                <a:latin typeface="+mj-lt"/>
              </a:rPr>
              <a:t>population</a:t>
            </a:r>
            <a:endParaRPr lang="en-US" sz="2400" dirty="0">
              <a:latin typeface="+mj-lt"/>
            </a:endParaRPr>
          </a:p>
          <a:p>
            <a:pPr>
              <a:spcBef>
                <a:spcPts val="0"/>
              </a:spcBef>
              <a:spcAft>
                <a:spcPts val="1600"/>
              </a:spcAft>
            </a:pPr>
            <a:r>
              <a:rPr lang="en-US" sz="2800" b="1" dirty="0">
                <a:latin typeface="+mj-lt"/>
              </a:rPr>
              <a:t>Method: </a:t>
            </a:r>
            <a:r>
              <a:rPr lang="en-US" sz="2800" dirty="0">
                <a:latin typeface="+mj-lt"/>
              </a:rPr>
              <a:t>Online </a:t>
            </a:r>
            <a:endParaRPr lang="en-US" sz="2800" dirty="0" smtClean="0">
              <a:latin typeface="+mj-lt"/>
            </a:endParaRPr>
          </a:p>
          <a:p>
            <a:pPr lvl="1">
              <a:spcBef>
                <a:spcPts val="0"/>
              </a:spcBef>
              <a:spcAft>
                <a:spcPts val="1600"/>
              </a:spcAft>
            </a:pPr>
            <a:r>
              <a:rPr lang="en-US" sz="2400" dirty="0" smtClean="0">
                <a:latin typeface="+mj-lt"/>
              </a:rPr>
              <a:t>homes </a:t>
            </a:r>
            <a:r>
              <a:rPr lang="en-US" sz="2400" dirty="0">
                <a:latin typeface="+mj-lt"/>
              </a:rPr>
              <a:t>without internet access were provided ISP services and a </a:t>
            </a:r>
            <a:r>
              <a:rPr lang="en-US" sz="2400" dirty="0" smtClean="0">
                <a:latin typeface="+mj-lt"/>
              </a:rPr>
              <a:t>netbook; </a:t>
            </a:r>
            <a:r>
              <a:rPr lang="en-US" sz="2400" dirty="0">
                <a:latin typeface="+mj-lt"/>
              </a:rPr>
              <a:t>English and Spanish</a:t>
            </a:r>
          </a:p>
          <a:p>
            <a:pPr marL="0" indent="0">
              <a:buNone/>
            </a:pPr>
            <a:endParaRPr lang="en-US" dirty="0">
              <a:latin typeface="+mj-lt"/>
            </a:endParaRPr>
          </a:p>
        </p:txBody>
      </p:sp>
    </p:spTree>
    <p:extLst>
      <p:ext uri="{BB962C8B-B14F-4D97-AF65-F5344CB8AC3E}">
        <p14:creationId xmlns:p14="http://schemas.microsoft.com/office/powerpoint/2010/main" val="4216584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Survey </a:t>
            </a:r>
            <a:r>
              <a:rPr lang="en-US" dirty="0" smtClean="0"/>
              <a:t>Topics</a:t>
            </a:r>
            <a:endParaRPr lang="en-US" dirty="0"/>
          </a:p>
        </p:txBody>
      </p:sp>
      <p:sp>
        <p:nvSpPr>
          <p:cNvPr id="7" name="TextBox 6"/>
          <p:cNvSpPr txBox="1"/>
          <p:nvPr/>
        </p:nvSpPr>
        <p:spPr>
          <a:xfrm>
            <a:off x="3295650" y="1123802"/>
            <a:ext cx="2552700" cy="646331"/>
          </a:xfrm>
          <a:prstGeom prst="rect">
            <a:avLst/>
          </a:prstGeom>
          <a:solidFill>
            <a:srgbClr val="0074C8"/>
          </a:solidFill>
        </p:spPr>
        <p:txBody>
          <a:bodyPr wrap="square" rtlCol="0">
            <a:spAutoFit/>
          </a:bodyPr>
          <a:lstStyle/>
          <a:p>
            <a:pPr algn="ctr"/>
            <a:r>
              <a:rPr lang="en-US" b="1" dirty="0" smtClean="0">
                <a:solidFill>
                  <a:schemeClr val="bg1"/>
                </a:solidFill>
              </a:rPr>
              <a:t>Financial Health Indicators</a:t>
            </a:r>
            <a:endParaRPr lang="en-US" b="1" dirty="0">
              <a:solidFill>
                <a:schemeClr val="bg1"/>
              </a:solidFill>
            </a:endParaRPr>
          </a:p>
        </p:txBody>
      </p:sp>
      <p:sp>
        <p:nvSpPr>
          <p:cNvPr id="8" name="TextBox 7"/>
          <p:cNvSpPr txBox="1"/>
          <p:nvPr/>
        </p:nvSpPr>
        <p:spPr>
          <a:xfrm>
            <a:off x="393700" y="1123803"/>
            <a:ext cx="2552700" cy="646331"/>
          </a:xfrm>
          <a:prstGeom prst="rect">
            <a:avLst/>
          </a:prstGeom>
          <a:solidFill>
            <a:srgbClr val="0074C8"/>
          </a:solidFill>
        </p:spPr>
        <p:txBody>
          <a:bodyPr wrap="square" rtlCol="0">
            <a:spAutoFit/>
          </a:bodyPr>
          <a:lstStyle/>
          <a:p>
            <a:pPr algn="ctr"/>
            <a:r>
              <a:rPr lang="en-US" b="1" dirty="0" smtClean="0">
                <a:solidFill>
                  <a:schemeClr val="bg1"/>
                </a:solidFill>
              </a:rPr>
              <a:t>Financial Products &amp; </a:t>
            </a:r>
          </a:p>
          <a:p>
            <a:pPr algn="ctr"/>
            <a:r>
              <a:rPr lang="en-US" b="1" dirty="0" smtClean="0">
                <a:solidFill>
                  <a:schemeClr val="bg1"/>
                </a:solidFill>
              </a:rPr>
              <a:t>Services</a:t>
            </a:r>
            <a:endParaRPr lang="en-US" b="1" dirty="0">
              <a:solidFill>
                <a:schemeClr val="bg1"/>
              </a:solidFill>
            </a:endParaRPr>
          </a:p>
        </p:txBody>
      </p:sp>
      <p:sp>
        <p:nvSpPr>
          <p:cNvPr id="9" name="TextBox 8"/>
          <p:cNvSpPr txBox="1"/>
          <p:nvPr/>
        </p:nvSpPr>
        <p:spPr>
          <a:xfrm>
            <a:off x="6261100" y="1079401"/>
            <a:ext cx="2559050" cy="646331"/>
          </a:xfrm>
          <a:prstGeom prst="rect">
            <a:avLst/>
          </a:prstGeom>
          <a:solidFill>
            <a:srgbClr val="0074C8"/>
          </a:solidFill>
        </p:spPr>
        <p:txBody>
          <a:bodyPr wrap="square" rtlCol="0" anchor="ctr">
            <a:spAutoFit/>
          </a:bodyPr>
          <a:lstStyle/>
          <a:p>
            <a:pPr algn="ctr"/>
            <a:r>
              <a:rPr lang="en-US" b="1" dirty="0" smtClean="0">
                <a:solidFill>
                  <a:schemeClr val="bg1"/>
                </a:solidFill>
              </a:rPr>
              <a:t>Psychographics</a:t>
            </a:r>
          </a:p>
          <a:p>
            <a:pPr algn="ctr"/>
            <a:endParaRPr lang="en-US" b="1" dirty="0">
              <a:solidFill>
                <a:schemeClr val="bg1"/>
              </a:solidFill>
            </a:endParaRPr>
          </a:p>
        </p:txBody>
      </p:sp>
      <p:sp>
        <p:nvSpPr>
          <p:cNvPr id="10" name="TextBox 9"/>
          <p:cNvSpPr txBox="1"/>
          <p:nvPr/>
        </p:nvSpPr>
        <p:spPr>
          <a:xfrm>
            <a:off x="393700" y="1770134"/>
            <a:ext cx="2552700" cy="4143185"/>
          </a:xfrm>
          <a:prstGeom prst="rect">
            <a:avLst/>
          </a:prstGeom>
          <a:solidFill>
            <a:srgbClr val="D9D9D9"/>
          </a:solidFill>
          <a:ln>
            <a:noFill/>
          </a:ln>
        </p:spPr>
        <p:txBody>
          <a:bodyPr wrap="square" rtlCol="0">
            <a:spAutoFit/>
          </a:bodyPr>
          <a:lstStyle/>
          <a:p>
            <a:pPr marL="285750" lvl="0" indent="-285750">
              <a:lnSpc>
                <a:spcPts val="1970"/>
              </a:lnSpc>
              <a:spcBef>
                <a:spcPts val="300"/>
              </a:spcBef>
              <a:spcAft>
                <a:spcPts val="300"/>
              </a:spcAft>
              <a:buFont typeface="Arial"/>
              <a:buChar char="•"/>
            </a:pPr>
            <a:r>
              <a:rPr lang="en-US" sz="1600" b="1" dirty="0"/>
              <a:t>Checking account</a:t>
            </a:r>
          </a:p>
          <a:p>
            <a:pPr marL="285750" lvl="0" indent="-285750">
              <a:lnSpc>
                <a:spcPts val="1970"/>
              </a:lnSpc>
              <a:spcBef>
                <a:spcPts val="300"/>
              </a:spcBef>
              <a:spcAft>
                <a:spcPts val="300"/>
              </a:spcAft>
              <a:buFont typeface="Arial"/>
              <a:buChar char="•"/>
            </a:pPr>
            <a:r>
              <a:rPr lang="en-US" sz="1600" b="1" dirty="0"/>
              <a:t>Savings account</a:t>
            </a:r>
          </a:p>
          <a:p>
            <a:pPr marL="285750" lvl="0" indent="-285750">
              <a:lnSpc>
                <a:spcPts val="1970"/>
              </a:lnSpc>
              <a:spcBef>
                <a:spcPts val="300"/>
              </a:spcBef>
              <a:spcAft>
                <a:spcPts val="300"/>
              </a:spcAft>
              <a:buFont typeface="Arial"/>
              <a:buChar char="•"/>
            </a:pPr>
            <a:r>
              <a:rPr lang="en-US" sz="1600" b="1" dirty="0"/>
              <a:t>Prepaid card</a:t>
            </a:r>
          </a:p>
          <a:p>
            <a:pPr marL="285750" lvl="0" indent="-285750">
              <a:lnSpc>
                <a:spcPts val="1970"/>
              </a:lnSpc>
              <a:spcBef>
                <a:spcPts val="300"/>
              </a:spcBef>
              <a:spcAft>
                <a:spcPts val="300"/>
              </a:spcAft>
              <a:buFont typeface="Arial"/>
              <a:buChar char="•"/>
            </a:pPr>
            <a:r>
              <a:rPr lang="en-US" sz="1600" b="1" dirty="0"/>
              <a:t>Payroll card</a:t>
            </a:r>
          </a:p>
          <a:p>
            <a:pPr marL="285750" lvl="0" indent="-285750">
              <a:lnSpc>
                <a:spcPts val="1970"/>
              </a:lnSpc>
              <a:spcBef>
                <a:spcPts val="300"/>
              </a:spcBef>
              <a:spcAft>
                <a:spcPts val="300"/>
              </a:spcAft>
              <a:buFont typeface="Arial"/>
              <a:buChar char="•"/>
            </a:pPr>
            <a:r>
              <a:rPr lang="en-US" sz="1600" b="1" dirty="0"/>
              <a:t>Direct deposit</a:t>
            </a:r>
          </a:p>
          <a:p>
            <a:pPr marL="285750" lvl="0" indent="-285750">
              <a:lnSpc>
                <a:spcPct val="90000"/>
              </a:lnSpc>
              <a:spcBef>
                <a:spcPts val="300"/>
              </a:spcBef>
              <a:spcAft>
                <a:spcPts val="300"/>
              </a:spcAft>
              <a:buFont typeface="Arial"/>
              <a:buChar char="•"/>
            </a:pPr>
            <a:r>
              <a:rPr lang="en-US" sz="1600" b="1" dirty="0"/>
              <a:t>Credit products</a:t>
            </a:r>
            <a:endParaRPr lang="en-US" sz="1600" b="1" i="1" dirty="0"/>
          </a:p>
          <a:p>
            <a:pPr marL="285750" lvl="0" indent="-285750">
              <a:lnSpc>
                <a:spcPts val="1970"/>
              </a:lnSpc>
              <a:spcBef>
                <a:spcPts val="300"/>
              </a:spcBef>
              <a:spcAft>
                <a:spcPts val="300"/>
              </a:spcAft>
              <a:buFont typeface="Arial"/>
              <a:buChar char="•"/>
            </a:pPr>
            <a:r>
              <a:rPr lang="en-US" sz="1600" b="1" dirty="0"/>
              <a:t>Internet &amp; mobile banking</a:t>
            </a:r>
          </a:p>
          <a:p>
            <a:pPr marL="285750" lvl="0" indent="-285750">
              <a:lnSpc>
                <a:spcPts val="1970"/>
              </a:lnSpc>
              <a:spcBef>
                <a:spcPts val="300"/>
              </a:spcBef>
              <a:spcAft>
                <a:spcPts val="300"/>
              </a:spcAft>
              <a:buFont typeface="Arial"/>
              <a:buChar char="•"/>
            </a:pPr>
            <a:r>
              <a:rPr lang="en-US" sz="1600" b="1" dirty="0" err="1"/>
              <a:t>mRDC</a:t>
            </a:r>
            <a:r>
              <a:rPr lang="en-US" sz="1600" b="1" dirty="0"/>
              <a:t>, email, text</a:t>
            </a:r>
          </a:p>
          <a:p>
            <a:pPr marL="285750" lvl="0" indent="-285750">
              <a:lnSpc>
                <a:spcPts val="1970"/>
              </a:lnSpc>
              <a:spcBef>
                <a:spcPts val="300"/>
              </a:spcBef>
              <a:spcAft>
                <a:spcPts val="300"/>
              </a:spcAft>
              <a:buFont typeface="Arial"/>
              <a:buChar char="•"/>
            </a:pPr>
            <a:r>
              <a:rPr lang="en-US" sz="1600" b="1" dirty="0"/>
              <a:t>Check cashing</a:t>
            </a:r>
          </a:p>
          <a:p>
            <a:pPr marL="285750" lvl="0" indent="-285750">
              <a:lnSpc>
                <a:spcPts val="1970"/>
              </a:lnSpc>
              <a:spcBef>
                <a:spcPts val="300"/>
              </a:spcBef>
              <a:spcAft>
                <a:spcPts val="300"/>
              </a:spcAft>
              <a:buFont typeface="Arial"/>
              <a:buChar char="•"/>
            </a:pPr>
            <a:r>
              <a:rPr lang="en-US" sz="1600" b="1" dirty="0"/>
              <a:t>Other non-bank financial services</a:t>
            </a:r>
          </a:p>
          <a:p>
            <a:pPr marL="285750" indent="-285750">
              <a:buFont typeface="Arial"/>
              <a:buChar char="•"/>
            </a:pPr>
            <a:endParaRPr lang="en-US" dirty="0"/>
          </a:p>
        </p:txBody>
      </p:sp>
      <p:sp>
        <p:nvSpPr>
          <p:cNvPr id="11" name="Rectangle 10"/>
          <p:cNvSpPr/>
          <p:nvPr/>
        </p:nvSpPr>
        <p:spPr>
          <a:xfrm>
            <a:off x="3295651" y="1787199"/>
            <a:ext cx="2552700" cy="4196020"/>
          </a:xfrm>
          <a:prstGeom prst="rect">
            <a:avLst/>
          </a:prstGeom>
          <a:solidFill>
            <a:srgbClr val="D9D9D9"/>
          </a:solidFill>
          <a:ln>
            <a:noFill/>
          </a:ln>
        </p:spPr>
        <p:txBody>
          <a:bodyPr wrap="square">
            <a:spAutoFit/>
          </a:bodyPr>
          <a:lstStyle/>
          <a:p>
            <a:pPr lvl="0">
              <a:lnSpc>
                <a:spcPts val="1970"/>
              </a:lnSpc>
            </a:pPr>
            <a:r>
              <a:rPr lang="en-US" sz="1600" b="1" u="sng" dirty="0"/>
              <a:t>Day-to-day</a:t>
            </a:r>
          </a:p>
          <a:p>
            <a:pPr marL="565150" lvl="1" indent="-273050">
              <a:lnSpc>
                <a:spcPts val="1970"/>
              </a:lnSpc>
              <a:buFont typeface="Arial"/>
              <a:buChar char="•"/>
            </a:pPr>
            <a:r>
              <a:rPr lang="en-US" sz="1600" b="1" dirty="0"/>
              <a:t>Monthly cash flows</a:t>
            </a:r>
          </a:p>
          <a:p>
            <a:pPr marL="571500" lvl="1" indent="-279400">
              <a:lnSpc>
                <a:spcPts val="1970"/>
              </a:lnSpc>
              <a:buFont typeface="Arial"/>
              <a:buChar char="•"/>
            </a:pPr>
            <a:r>
              <a:rPr lang="en-US" sz="1600" b="1" dirty="0"/>
              <a:t>Monthly debt obligations</a:t>
            </a:r>
          </a:p>
          <a:p>
            <a:pPr marL="571500" lvl="1" indent="-279400">
              <a:lnSpc>
                <a:spcPts val="1970"/>
              </a:lnSpc>
              <a:buFont typeface="Arial"/>
              <a:buChar char="•"/>
            </a:pPr>
            <a:r>
              <a:rPr lang="en-US" sz="1600" b="1" dirty="0"/>
              <a:t>Keeping up with bills</a:t>
            </a:r>
          </a:p>
          <a:p>
            <a:pPr marL="571500" lvl="1" indent="-279400">
              <a:lnSpc>
                <a:spcPts val="1970"/>
              </a:lnSpc>
              <a:buFont typeface="Arial"/>
              <a:buChar char="•"/>
            </a:pPr>
            <a:r>
              <a:rPr lang="en-US" sz="1600" b="1" dirty="0"/>
              <a:t>Budgeting</a:t>
            </a:r>
          </a:p>
          <a:p>
            <a:pPr lvl="0">
              <a:lnSpc>
                <a:spcPts val="1970"/>
              </a:lnSpc>
            </a:pPr>
            <a:r>
              <a:rPr lang="en-US" sz="1600" b="1" u="sng" dirty="0"/>
              <a:t>Resilience</a:t>
            </a:r>
          </a:p>
          <a:p>
            <a:pPr marL="565150" lvl="1" indent="-285750">
              <a:lnSpc>
                <a:spcPts val="1970"/>
              </a:lnSpc>
              <a:buFont typeface="Arial"/>
              <a:buChar char="•"/>
            </a:pPr>
            <a:r>
              <a:rPr lang="en-US" sz="1600" b="1" dirty="0"/>
              <a:t>Savings habits</a:t>
            </a:r>
          </a:p>
          <a:p>
            <a:pPr marL="565150" lvl="1" indent="-285750">
              <a:lnSpc>
                <a:spcPts val="1970"/>
              </a:lnSpc>
              <a:buFont typeface="Arial"/>
              <a:buChar char="•"/>
            </a:pPr>
            <a:r>
              <a:rPr lang="en-US" sz="1600" b="1" dirty="0" smtClean="0"/>
              <a:t>Plan </a:t>
            </a:r>
            <a:r>
              <a:rPr lang="en-US" sz="1600" b="1" dirty="0"/>
              <a:t>for </a:t>
            </a:r>
            <a:r>
              <a:rPr lang="en-US" sz="1600" b="1" dirty="0" smtClean="0"/>
              <a:t>expenses</a:t>
            </a:r>
            <a:endParaRPr lang="en-US" sz="1600" b="1" dirty="0"/>
          </a:p>
          <a:p>
            <a:pPr marL="565150" lvl="1" indent="-285750">
              <a:lnSpc>
                <a:spcPts val="1970"/>
              </a:lnSpc>
              <a:buFont typeface="Arial"/>
              <a:buChar char="•"/>
            </a:pPr>
            <a:r>
              <a:rPr lang="en-US" sz="1600" b="1" dirty="0" smtClean="0"/>
              <a:t>Handle </a:t>
            </a:r>
            <a:r>
              <a:rPr lang="en-US" sz="1600" b="1" dirty="0"/>
              <a:t>job loss</a:t>
            </a:r>
          </a:p>
          <a:p>
            <a:pPr marL="565150" lvl="1" indent="-285750">
              <a:lnSpc>
                <a:spcPts val="1970"/>
              </a:lnSpc>
              <a:buFont typeface="Arial"/>
              <a:buChar char="•"/>
            </a:pPr>
            <a:r>
              <a:rPr lang="en-US" sz="1600" b="1" dirty="0"/>
              <a:t>Health &amp; life Insurance</a:t>
            </a:r>
          </a:p>
          <a:p>
            <a:pPr lvl="0">
              <a:lnSpc>
                <a:spcPts val="1970"/>
              </a:lnSpc>
            </a:pPr>
            <a:r>
              <a:rPr lang="en-US" sz="1600" b="1" u="sng" dirty="0"/>
              <a:t>Opportunity</a:t>
            </a:r>
          </a:p>
          <a:p>
            <a:pPr marL="565150" lvl="1" indent="-285750">
              <a:lnSpc>
                <a:spcPts val="1970"/>
              </a:lnSpc>
              <a:buFont typeface="Arial"/>
              <a:buChar char="•"/>
            </a:pPr>
            <a:r>
              <a:rPr lang="en-US" sz="1600" b="1" dirty="0"/>
              <a:t>Retirement savings</a:t>
            </a:r>
          </a:p>
          <a:p>
            <a:pPr marL="565150" lvl="1" indent="-285750">
              <a:lnSpc>
                <a:spcPts val="1970"/>
              </a:lnSpc>
              <a:buFont typeface="Arial"/>
              <a:buChar char="•"/>
            </a:pPr>
            <a:r>
              <a:rPr lang="en-US" sz="1600" b="1" dirty="0"/>
              <a:t>Planning horizon</a:t>
            </a:r>
          </a:p>
          <a:p>
            <a:pPr marL="565150" lvl="1" indent="-285750">
              <a:lnSpc>
                <a:spcPts val="1970"/>
              </a:lnSpc>
              <a:buFont typeface="Arial"/>
              <a:buChar char="•"/>
            </a:pPr>
            <a:r>
              <a:rPr lang="en-US" sz="1600" b="1" dirty="0"/>
              <a:t>Credit score</a:t>
            </a:r>
          </a:p>
        </p:txBody>
      </p:sp>
      <p:sp>
        <p:nvSpPr>
          <p:cNvPr id="12" name="Rectangle 11"/>
          <p:cNvSpPr/>
          <p:nvPr/>
        </p:nvSpPr>
        <p:spPr>
          <a:xfrm>
            <a:off x="6267450" y="1725732"/>
            <a:ext cx="2552700" cy="2913618"/>
          </a:xfrm>
          <a:prstGeom prst="rect">
            <a:avLst/>
          </a:prstGeom>
          <a:solidFill>
            <a:srgbClr val="D9D9D9"/>
          </a:solidFill>
          <a:ln>
            <a:noFill/>
          </a:ln>
        </p:spPr>
        <p:txBody>
          <a:bodyPr wrap="square">
            <a:spAutoFit/>
          </a:bodyPr>
          <a:lstStyle/>
          <a:p>
            <a:pPr marL="285750" lvl="0" indent="-285750">
              <a:lnSpc>
                <a:spcPts val="1970"/>
              </a:lnSpc>
              <a:buFont typeface="Arial"/>
              <a:buChar char="•"/>
            </a:pPr>
            <a:r>
              <a:rPr lang="en-US" sz="1600" b="1" dirty="0"/>
              <a:t>Risk aversion</a:t>
            </a:r>
          </a:p>
          <a:p>
            <a:pPr marL="285750" lvl="0" indent="-285750">
              <a:lnSpc>
                <a:spcPts val="1970"/>
              </a:lnSpc>
              <a:buFont typeface="Arial"/>
              <a:buChar char="•"/>
            </a:pPr>
            <a:r>
              <a:rPr lang="en-US" sz="1600" b="1" dirty="0"/>
              <a:t>Financial stress</a:t>
            </a:r>
          </a:p>
          <a:p>
            <a:pPr marL="285750" lvl="0" indent="-285750">
              <a:lnSpc>
                <a:spcPts val="1970"/>
              </a:lnSpc>
              <a:buFont typeface="Arial"/>
              <a:buChar char="•"/>
            </a:pPr>
            <a:r>
              <a:rPr lang="en-US" sz="1600" b="1" dirty="0"/>
              <a:t>Confidence about meeting financial goals</a:t>
            </a:r>
          </a:p>
          <a:p>
            <a:pPr marL="285750" lvl="0" indent="-285750">
              <a:lnSpc>
                <a:spcPts val="1970"/>
              </a:lnSpc>
              <a:buFont typeface="Arial"/>
              <a:buChar char="•"/>
            </a:pPr>
            <a:r>
              <a:rPr lang="en-US" sz="1600" b="1" dirty="0"/>
              <a:t>Sense of being in control</a:t>
            </a:r>
          </a:p>
          <a:p>
            <a:pPr marL="285750" lvl="0" indent="-285750">
              <a:lnSpc>
                <a:spcPts val="1970"/>
              </a:lnSpc>
              <a:buFont typeface="Arial"/>
              <a:buChar char="•"/>
            </a:pPr>
            <a:r>
              <a:rPr lang="en-US" sz="1600" b="1" dirty="0"/>
              <a:t>Attitude toward trying new technology</a:t>
            </a:r>
          </a:p>
          <a:p>
            <a:pPr marL="285750" lvl="0" indent="-285750">
              <a:lnSpc>
                <a:spcPts val="1970"/>
              </a:lnSpc>
              <a:buFont typeface="Arial"/>
              <a:buChar char="•"/>
            </a:pPr>
            <a:r>
              <a:rPr lang="en-US" sz="1600" b="1" dirty="0"/>
              <a:t>Attitude toward debt</a:t>
            </a:r>
          </a:p>
          <a:p>
            <a:pPr marL="285750" lvl="0" indent="-285750">
              <a:lnSpc>
                <a:spcPts val="1970"/>
              </a:lnSpc>
              <a:buFont typeface="Arial"/>
              <a:buChar char="•"/>
            </a:pPr>
            <a:r>
              <a:rPr lang="en-US" sz="1600" b="1" dirty="0"/>
              <a:t>Attitude toward fees</a:t>
            </a:r>
          </a:p>
          <a:p>
            <a:pPr marL="285750" lvl="0" indent="-285750">
              <a:lnSpc>
                <a:spcPts val="1970"/>
              </a:lnSpc>
              <a:buFont typeface="Arial"/>
              <a:buChar char="•"/>
            </a:pPr>
            <a:r>
              <a:rPr lang="en-US" sz="1600" b="1" dirty="0"/>
              <a:t>Provider/product  loyalty</a:t>
            </a:r>
          </a:p>
        </p:txBody>
      </p:sp>
      <p:sp>
        <p:nvSpPr>
          <p:cNvPr id="14" name="TextBox 13"/>
          <p:cNvSpPr txBox="1"/>
          <p:nvPr/>
        </p:nvSpPr>
        <p:spPr>
          <a:xfrm>
            <a:off x="6261100" y="4639350"/>
            <a:ext cx="2559050" cy="369332"/>
          </a:xfrm>
          <a:prstGeom prst="rect">
            <a:avLst/>
          </a:prstGeom>
          <a:solidFill>
            <a:srgbClr val="0074C8"/>
          </a:solidFill>
        </p:spPr>
        <p:txBody>
          <a:bodyPr wrap="square" rtlCol="0">
            <a:spAutoFit/>
          </a:bodyPr>
          <a:lstStyle/>
          <a:p>
            <a:pPr algn="ctr"/>
            <a:r>
              <a:rPr lang="en-US" b="1" dirty="0" smtClean="0">
                <a:solidFill>
                  <a:schemeClr val="bg1"/>
                </a:solidFill>
              </a:rPr>
              <a:t>Demographics</a:t>
            </a:r>
            <a:endParaRPr lang="en-US" b="1" dirty="0">
              <a:solidFill>
                <a:schemeClr val="bg1"/>
              </a:solidFill>
            </a:endParaRPr>
          </a:p>
        </p:txBody>
      </p:sp>
      <p:sp>
        <p:nvSpPr>
          <p:cNvPr id="23" name="TextBox 22"/>
          <p:cNvSpPr txBox="1"/>
          <p:nvPr/>
        </p:nvSpPr>
        <p:spPr>
          <a:xfrm>
            <a:off x="6267450" y="4997716"/>
            <a:ext cx="2559050" cy="1077218"/>
          </a:xfrm>
          <a:prstGeom prst="rect">
            <a:avLst/>
          </a:prstGeom>
          <a:solidFill>
            <a:srgbClr val="D9D9D9"/>
          </a:solidFill>
        </p:spPr>
        <p:txBody>
          <a:bodyPr wrap="square" rtlCol="0">
            <a:spAutoFit/>
          </a:bodyPr>
          <a:lstStyle/>
          <a:p>
            <a:r>
              <a:rPr lang="en-US" sz="1600" b="1" dirty="0" smtClean="0">
                <a:solidFill>
                  <a:prstClr val="black"/>
                </a:solidFill>
              </a:rPr>
              <a:t>Age, income, marital status, </a:t>
            </a:r>
            <a:r>
              <a:rPr lang="en-US" sz="1600" b="1" dirty="0">
                <a:solidFill>
                  <a:prstClr val="black"/>
                </a:solidFill>
              </a:rPr>
              <a:t>education, geography, </a:t>
            </a:r>
            <a:r>
              <a:rPr lang="en-US" sz="1600" b="1" dirty="0" smtClean="0">
                <a:solidFill>
                  <a:prstClr val="black"/>
                </a:solidFill>
              </a:rPr>
              <a:t>kids in household, employment status  </a:t>
            </a:r>
            <a:endParaRPr lang="en-US" sz="1600" b="1" dirty="0">
              <a:solidFill>
                <a:prstClr val="black"/>
              </a:solidFill>
            </a:endParaRPr>
          </a:p>
        </p:txBody>
      </p:sp>
      <p:sp>
        <p:nvSpPr>
          <p:cNvPr id="22" name="TextBox 21"/>
          <p:cNvSpPr txBox="1"/>
          <p:nvPr/>
        </p:nvSpPr>
        <p:spPr>
          <a:xfrm>
            <a:off x="228600" y="6233348"/>
            <a:ext cx="8721219" cy="246221"/>
          </a:xfrm>
          <a:prstGeom prst="rect">
            <a:avLst/>
          </a:prstGeom>
          <a:noFill/>
        </p:spPr>
        <p:txBody>
          <a:bodyPr wrap="square" rtlCol="0">
            <a:spAutoFit/>
          </a:bodyPr>
          <a:lstStyle/>
          <a:p>
            <a:r>
              <a:rPr lang="en-US" sz="1000" i="1" dirty="0" smtClean="0">
                <a:solidFill>
                  <a:prstClr val="black"/>
                </a:solidFill>
              </a:rPr>
              <a:t>Note: This list is intended to be illustrative of major areas covered in the survey; however, it is not an exhaustive list.</a:t>
            </a:r>
            <a:endParaRPr lang="en-US" sz="1000" i="1" dirty="0">
              <a:solidFill>
                <a:prstClr val="black"/>
              </a:solidFill>
            </a:endParaRPr>
          </a:p>
        </p:txBody>
      </p:sp>
    </p:spTree>
    <p:extLst>
      <p:ext uri="{BB962C8B-B14F-4D97-AF65-F5344CB8AC3E}">
        <p14:creationId xmlns:p14="http://schemas.microsoft.com/office/powerpoint/2010/main" val="2891306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a:t>
            </a:r>
            <a:endParaRPr lang="en-US" dirty="0"/>
          </a:p>
        </p:txBody>
      </p:sp>
      <p:sp>
        <p:nvSpPr>
          <p:cNvPr id="3" name="Content Placeholder 2"/>
          <p:cNvSpPr>
            <a:spLocks noGrp="1"/>
          </p:cNvSpPr>
          <p:nvPr>
            <p:ph idx="1"/>
          </p:nvPr>
        </p:nvSpPr>
        <p:spPr>
          <a:xfrm>
            <a:off x="402879" y="1364809"/>
            <a:ext cx="8229600" cy="4525963"/>
          </a:xfrm>
        </p:spPr>
        <p:txBody>
          <a:bodyPr/>
          <a:lstStyle/>
          <a:p>
            <a:r>
              <a:rPr lang="en-US" dirty="0" smtClean="0"/>
              <a:t>Latent Class analysis to form segments</a:t>
            </a:r>
          </a:p>
          <a:p>
            <a:r>
              <a:rPr lang="en-US" dirty="0" smtClean="0"/>
              <a:t>Variables based on financial health definition</a:t>
            </a:r>
          </a:p>
          <a:p>
            <a:pPr lvl="1"/>
            <a:r>
              <a:rPr lang="en-US" dirty="0" smtClean="0"/>
              <a:t>Day-to-day financial management</a:t>
            </a:r>
          </a:p>
          <a:p>
            <a:pPr lvl="1"/>
            <a:r>
              <a:rPr lang="en-US" dirty="0" smtClean="0"/>
              <a:t>Resilience</a:t>
            </a:r>
          </a:p>
          <a:p>
            <a:pPr lvl="1"/>
            <a:r>
              <a:rPr lang="en-US" dirty="0" smtClean="0"/>
              <a:t>Opportunity</a:t>
            </a:r>
          </a:p>
          <a:p>
            <a:pPr lvl="1"/>
            <a:r>
              <a:rPr lang="en-US" dirty="0" smtClean="0"/>
              <a:t>Attitudes</a:t>
            </a:r>
          </a:p>
          <a:p>
            <a:r>
              <a:rPr lang="en-US" dirty="0" smtClean="0"/>
              <a:t>7 segments identified</a:t>
            </a:r>
            <a:endParaRPr lang="en-US" dirty="0"/>
          </a:p>
        </p:txBody>
      </p:sp>
    </p:spTree>
    <p:extLst>
      <p:ext uri="{BB962C8B-B14F-4D97-AF65-F5344CB8AC3E}">
        <p14:creationId xmlns:p14="http://schemas.microsoft.com/office/powerpoint/2010/main" val="1644777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a:xfrm>
            <a:off x="722313" y="3101622"/>
            <a:ext cx="7772400" cy="13620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baseline="0">
                <a:solidFill>
                  <a:schemeClr val="bg1"/>
                </a:solidFill>
                <a:latin typeface="Arial"/>
                <a:ea typeface="+mj-ea"/>
                <a:cs typeface="+mj-cs"/>
              </a:defRPr>
            </a:lvl1pPr>
          </a:lstStyle>
          <a:p>
            <a:r>
              <a:rPr lang="en-US" dirty="0" smtClean="0"/>
              <a:t>About the Survey</a:t>
            </a:r>
            <a:endParaRPr lang="en-US" dirty="0"/>
          </a:p>
        </p:txBody>
      </p:sp>
      <p:sp>
        <p:nvSpPr>
          <p:cNvPr id="5" name="Title 3"/>
          <p:cNvSpPr txBox="1">
            <a:spLocks/>
          </p:cNvSpPr>
          <p:nvPr/>
        </p:nvSpPr>
        <p:spPr>
          <a:xfrm>
            <a:off x="874713" y="3254022"/>
            <a:ext cx="7772400" cy="13620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baseline="0">
                <a:solidFill>
                  <a:schemeClr val="bg1"/>
                </a:solidFill>
                <a:latin typeface="Arial"/>
                <a:ea typeface="+mj-ea"/>
                <a:cs typeface="+mj-cs"/>
              </a:defRPr>
            </a:lvl1pPr>
          </a:lstStyle>
          <a:p>
            <a:r>
              <a:rPr lang="en-US" dirty="0" smtClean="0">
                <a:solidFill>
                  <a:schemeClr val="tx1"/>
                </a:solidFill>
              </a:rPr>
              <a:t>About the Survey </a:t>
            </a:r>
            <a:r>
              <a:rPr lang="en-US" dirty="0" smtClean="0"/>
              <a:t>Survey</a:t>
            </a:r>
            <a:endParaRPr lang="en-US" dirty="0"/>
          </a:p>
        </p:txBody>
      </p:sp>
      <p:pic>
        <p:nvPicPr>
          <p:cNvPr id="6" name="FinancialHealth.jpg" descr="/Users/matthewbrett/Documents/CFSI/Powerpoints/Jennifer Tescher Talk/Images/FinancialHealth.jpg"/>
          <p:cNvPicPr>
            <a:picLocks noChangeAspect="1"/>
          </p:cNvPicPr>
          <p:nvPr/>
        </p:nvPicPr>
        <p:blipFill rotWithShape="1">
          <a:blip r:embed="rId2" r:link="rId3">
            <a:extLst>
              <a:ext uri="{28A0092B-C50C-407E-A947-70E740481C1C}">
                <a14:useLocalDpi xmlns:a14="http://schemas.microsoft.com/office/drawing/2010/main" val="0"/>
              </a:ext>
            </a:extLst>
          </a:blip>
          <a:srcRect/>
          <a:stretch/>
        </p:blipFill>
        <p:spPr>
          <a:xfrm>
            <a:off x="0" y="0"/>
            <a:ext cx="9144000" cy="6883400"/>
          </a:xfrm>
          <a:prstGeom prst="rect">
            <a:avLst/>
          </a:prstGeom>
        </p:spPr>
      </p:pic>
      <p:sp>
        <p:nvSpPr>
          <p:cNvPr id="7" name="Content Placeholder 2"/>
          <p:cNvSpPr txBox="1">
            <a:spLocks/>
          </p:cNvSpPr>
          <p:nvPr/>
        </p:nvSpPr>
        <p:spPr>
          <a:xfrm>
            <a:off x="457200" y="927101"/>
            <a:ext cx="3638550" cy="7365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000" dirty="0" smtClean="0">
                <a:solidFill>
                  <a:schemeClr val="bg1"/>
                </a:solidFill>
                <a:latin typeface="Arial"/>
                <a:cs typeface="Arial"/>
              </a:rPr>
              <a:t>Key Findings</a:t>
            </a:r>
            <a:endParaRPr lang="en-US" sz="4000" dirty="0">
              <a:solidFill>
                <a:schemeClr val="bg1"/>
              </a:solidFill>
              <a:latin typeface="Arial"/>
              <a:cs typeface="Arial"/>
            </a:endParaRPr>
          </a:p>
        </p:txBody>
      </p:sp>
    </p:spTree>
    <p:extLst>
      <p:ext uri="{BB962C8B-B14F-4D97-AF65-F5344CB8AC3E}">
        <p14:creationId xmlns:p14="http://schemas.microsoft.com/office/powerpoint/2010/main" val="3412184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and Colors ">
      <a:dk1>
        <a:sysClr val="windowText" lastClr="000000"/>
      </a:dk1>
      <a:lt1>
        <a:sysClr val="window" lastClr="FFFFFF"/>
      </a:lt1>
      <a:dk2>
        <a:srgbClr val="1F497D"/>
      </a:dk2>
      <a:lt2>
        <a:srgbClr val="EEECE1"/>
      </a:lt2>
      <a:accent1>
        <a:srgbClr val="006699"/>
      </a:accent1>
      <a:accent2>
        <a:srgbClr val="669900"/>
      </a:accent2>
      <a:accent3>
        <a:srgbClr val="FF6600"/>
      </a:accent3>
      <a:accent4>
        <a:srgbClr val="663366"/>
      </a:accent4>
      <a:accent5>
        <a:srgbClr val="999999"/>
      </a:accent5>
      <a:accent6>
        <a:srgbClr val="6666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2890</Words>
  <Application>Microsoft Macintosh PowerPoint</Application>
  <PresentationFormat>On-screen Show (4:3)</PresentationFormat>
  <Paragraphs>519</Paragraphs>
  <Slides>34</Slides>
  <Notes>27</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Brandon Grotesque Regular</vt:lpstr>
      <vt:lpstr>Calibri</vt:lpstr>
      <vt:lpstr>ヒラギノ角ゴ Pro W3</vt:lpstr>
      <vt:lpstr>Office Theme</vt:lpstr>
      <vt:lpstr>2_Office Theme</vt:lpstr>
      <vt:lpstr>PowerPoint Presentation</vt:lpstr>
      <vt:lpstr>Acknowledgements</vt:lpstr>
      <vt:lpstr>Defining Financial Health</vt:lpstr>
      <vt:lpstr>PowerPoint Presentation</vt:lpstr>
      <vt:lpstr>What we heard. . . </vt:lpstr>
      <vt:lpstr>Survey Details</vt:lpstr>
      <vt:lpstr>Survey Topics</vt:lpstr>
      <vt:lpstr>Segmentation</vt:lpstr>
      <vt:lpstr>PowerPoint Presentation</vt:lpstr>
      <vt:lpstr>Key Takeaways</vt:lpstr>
      <vt:lpstr>Financial Health Segments</vt:lpstr>
      <vt:lpstr>Financial Health</vt:lpstr>
      <vt:lpstr>Plan Ahead: Large Irregular Expenses</vt:lpstr>
      <vt:lpstr>Budget or Spending Plan</vt:lpstr>
      <vt:lpstr>Saving Habits</vt:lpstr>
      <vt:lpstr>Non-Mortgage Debt-to-Income Ratio</vt:lpstr>
      <vt:lpstr>Key Takeaways</vt:lpstr>
      <vt:lpstr>Consistency Across Financial Health Measures</vt:lpstr>
      <vt:lpstr>Day-to-Day</vt:lpstr>
      <vt:lpstr>Resilience</vt:lpstr>
      <vt:lpstr>Opportunity</vt:lpstr>
      <vt:lpstr>Key Takeaways</vt:lpstr>
      <vt:lpstr>Income Doesn’t Tell the Whole Story</vt:lpstr>
      <vt:lpstr>Behaviors Matter</vt:lpstr>
      <vt:lpstr>Key Takeaways</vt:lpstr>
      <vt:lpstr>For Financial Service Providers . . .</vt:lpstr>
      <vt:lpstr>. . . and Beyond</vt:lpstr>
      <vt:lpstr>Join us at EMERGE</vt:lpstr>
      <vt:lpstr>Questions?</vt:lpstr>
      <vt:lpstr>Thank you! </vt:lpstr>
      <vt:lpstr>Healthy Segments</vt:lpstr>
      <vt:lpstr>Coping Segments</vt:lpstr>
      <vt:lpstr>Vulnerable Segments</vt:lpstr>
      <vt:lpstr>Predicting Monthly Income</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2015-03-31T13:42:52Z</dcterms:created>
  <dcterms:modified xsi:type="dcterms:W3CDTF">2017-09-10T16:54:22Z</dcterms:modified>
</cp:coreProperties>
</file>