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8"/>
  </p:notesMasterIdLst>
  <p:sldIdLst>
    <p:sldId id="256" r:id="rId2"/>
    <p:sldId id="283" r:id="rId3"/>
    <p:sldId id="279" r:id="rId4"/>
    <p:sldId id="286" r:id="rId5"/>
    <p:sldId id="288" r:id="rId6"/>
    <p:sldId id="29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20A"/>
    <a:srgbClr val="000080"/>
    <a:srgbClr val="00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31" autoAdjust="0"/>
  </p:normalViewPr>
  <p:slideViewPr>
    <p:cSldViewPr snapToGrid="0" snapToObjects="1">
      <p:cViewPr>
        <p:scale>
          <a:sx n="91" d="100"/>
          <a:sy n="91" d="100"/>
        </p:scale>
        <p:origin x="170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60.0</c:v>
                </c:pt>
                <c:pt idx="1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1F94D-ED4E-4ED1-9893-77424F73788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717CAF-56F4-4230-987E-362A083C6BEA}">
      <dgm:prSet phldrT="[Text]"/>
      <dgm:spPr/>
      <dgm:t>
        <a:bodyPr/>
        <a:lstStyle/>
        <a:p>
          <a:r>
            <a:rPr lang="en-US" dirty="0" smtClean="0"/>
            <a:t>Family Budgeting</a:t>
          </a:r>
          <a:endParaRPr lang="en-US" dirty="0"/>
        </a:p>
      </dgm:t>
    </dgm:pt>
    <dgm:pt modelId="{EA0CF4FF-5F69-4F51-949D-D341BB085EF9}" type="parTrans" cxnId="{792CE7A9-0F90-4B62-9078-0CC212F0B6F3}">
      <dgm:prSet/>
      <dgm:spPr/>
      <dgm:t>
        <a:bodyPr/>
        <a:lstStyle/>
        <a:p>
          <a:endParaRPr lang="en-US"/>
        </a:p>
      </dgm:t>
    </dgm:pt>
    <dgm:pt modelId="{CA71925A-B373-4DF6-92AA-A3EEB679CA90}" type="sibTrans" cxnId="{792CE7A9-0F90-4B62-9078-0CC212F0B6F3}">
      <dgm:prSet/>
      <dgm:spPr/>
      <dgm:t>
        <a:bodyPr/>
        <a:lstStyle/>
        <a:p>
          <a:endParaRPr lang="en-US"/>
        </a:p>
      </dgm:t>
    </dgm:pt>
    <dgm:pt modelId="{DA913C48-4CB5-4C9E-9436-4534688177C9}">
      <dgm:prSet phldrT="[Text]"/>
      <dgm:spPr/>
      <dgm:t>
        <a:bodyPr/>
        <a:lstStyle/>
        <a:p>
          <a:r>
            <a:rPr lang="en-US" dirty="0" smtClean="0"/>
            <a:t>Savings</a:t>
          </a:r>
          <a:endParaRPr lang="en-US" dirty="0"/>
        </a:p>
      </dgm:t>
    </dgm:pt>
    <dgm:pt modelId="{EB802F6E-079E-4137-8992-BFF70244D450}" type="parTrans" cxnId="{2A614455-BE48-4396-9008-4836C661630C}">
      <dgm:prSet/>
      <dgm:spPr/>
      <dgm:t>
        <a:bodyPr/>
        <a:lstStyle/>
        <a:p>
          <a:endParaRPr lang="en-US"/>
        </a:p>
      </dgm:t>
    </dgm:pt>
    <dgm:pt modelId="{D33018C1-BD70-4EF2-8BFE-248D2AE8AA0B}" type="sibTrans" cxnId="{2A614455-BE48-4396-9008-4836C661630C}">
      <dgm:prSet/>
      <dgm:spPr/>
      <dgm:t>
        <a:bodyPr/>
        <a:lstStyle/>
        <a:p>
          <a:endParaRPr lang="en-US"/>
        </a:p>
      </dgm:t>
    </dgm:pt>
    <dgm:pt modelId="{6A6410FE-071A-4F64-957A-F5D43853C085}">
      <dgm:prSet phldrT="[Text]"/>
      <dgm:spPr/>
      <dgm:t>
        <a:bodyPr/>
        <a:lstStyle/>
        <a:p>
          <a:r>
            <a:rPr lang="en-US" dirty="0" smtClean="0"/>
            <a:t>Building Good Credit</a:t>
          </a:r>
          <a:endParaRPr lang="en-US" dirty="0"/>
        </a:p>
      </dgm:t>
    </dgm:pt>
    <dgm:pt modelId="{6B2301A6-4CDA-41B3-869C-B763D6F31C9C}" type="parTrans" cxnId="{2C8F0FC1-1426-4576-AE88-2C5795C6A637}">
      <dgm:prSet/>
      <dgm:spPr/>
      <dgm:t>
        <a:bodyPr/>
        <a:lstStyle/>
        <a:p>
          <a:endParaRPr lang="en-US"/>
        </a:p>
      </dgm:t>
    </dgm:pt>
    <dgm:pt modelId="{BFA7BC12-DCB3-41E4-8F86-4E79C7309A4A}" type="sibTrans" cxnId="{2C8F0FC1-1426-4576-AE88-2C5795C6A637}">
      <dgm:prSet/>
      <dgm:spPr/>
      <dgm:t>
        <a:bodyPr/>
        <a:lstStyle/>
        <a:p>
          <a:endParaRPr lang="en-US"/>
        </a:p>
      </dgm:t>
    </dgm:pt>
    <dgm:pt modelId="{A93B4F9A-6139-4045-8DE0-3DD13131F1F9}" type="pres">
      <dgm:prSet presAssocID="{A8E1F94D-ED4E-4ED1-9893-77424F7378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28F36C-2CB0-42B7-80BB-CAFFE673E637}" type="pres">
      <dgm:prSet presAssocID="{8E717CAF-56F4-4230-987E-362A083C6B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7E079-F410-4499-94AA-A5F23EF6747F}" type="pres">
      <dgm:prSet presAssocID="{CA71925A-B373-4DF6-92AA-A3EEB679CA90}" presName="sibTrans" presStyleCnt="0"/>
      <dgm:spPr/>
    </dgm:pt>
    <dgm:pt modelId="{E85394F6-0FE2-41BC-B93A-ABB58824754A}" type="pres">
      <dgm:prSet presAssocID="{DA913C48-4CB5-4C9E-9436-4534688177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F394-D348-4D29-B45F-FC1023339012}" type="pres">
      <dgm:prSet presAssocID="{D33018C1-BD70-4EF2-8BFE-248D2AE8AA0B}" presName="sibTrans" presStyleCnt="0"/>
      <dgm:spPr/>
    </dgm:pt>
    <dgm:pt modelId="{2BEB1173-7EB3-49B0-B5E7-453D74706A50}" type="pres">
      <dgm:prSet presAssocID="{6A6410FE-071A-4F64-957A-F5D43853C0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B07369-2836-4E2C-B6E2-24CB63E9DF2B}" type="presOf" srcId="{8E717CAF-56F4-4230-987E-362A083C6BEA}" destId="{BF28F36C-2CB0-42B7-80BB-CAFFE673E637}" srcOrd="0" destOrd="0" presId="urn:microsoft.com/office/officeart/2005/8/layout/default"/>
    <dgm:cxn modelId="{792CE7A9-0F90-4B62-9078-0CC212F0B6F3}" srcId="{A8E1F94D-ED4E-4ED1-9893-77424F737883}" destId="{8E717CAF-56F4-4230-987E-362A083C6BEA}" srcOrd="0" destOrd="0" parTransId="{EA0CF4FF-5F69-4F51-949D-D341BB085EF9}" sibTransId="{CA71925A-B373-4DF6-92AA-A3EEB679CA90}"/>
    <dgm:cxn modelId="{2C8F0FC1-1426-4576-AE88-2C5795C6A637}" srcId="{A8E1F94D-ED4E-4ED1-9893-77424F737883}" destId="{6A6410FE-071A-4F64-957A-F5D43853C085}" srcOrd="2" destOrd="0" parTransId="{6B2301A6-4CDA-41B3-869C-B763D6F31C9C}" sibTransId="{BFA7BC12-DCB3-41E4-8F86-4E79C7309A4A}"/>
    <dgm:cxn modelId="{7AAAD899-B07E-41F8-A6B2-4AED2FB6AD3C}" type="presOf" srcId="{DA913C48-4CB5-4C9E-9436-4534688177C9}" destId="{E85394F6-0FE2-41BC-B93A-ABB58824754A}" srcOrd="0" destOrd="0" presId="urn:microsoft.com/office/officeart/2005/8/layout/default"/>
    <dgm:cxn modelId="{A62C49AC-D79E-49BD-9ECC-2C4033483A89}" type="presOf" srcId="{A8E1F94D-ED4E-4ED1-9893-77424F737883}" destId="{A93B4F9A-6139-4045-8DE0-3DD13131F1F9}" srcOrd="0" destOrd="0" presId="urn:microsoft.com/office/officeart/2005/8/layout/default"/>
    <dgm:cxn modelId="{2A614455-BE48-4396-9008-4836C661630C}" srcId="{A8E1F94D-ED4E-4ED1-9893-77424F737883}" destId="{DA913C48-4CB5-4C9E-9436-4534688177C9}" srcOrd="1" destOrd="0" parTransId="{EB802F6E-079E-4137-8992-BFF70244D450}" sibTransId="{D33018C1-BD70-4EF2-8BFE-248D2AE8AA0B}"/>
    <dgm:cxn modelId="{DB7B0EB7-A2DB-4722-9A64-F050FBAF2368}" type="presOf" srcId="{6A6410FE-071A-4F64-957A-F5D43853C085}" destId="{2BEB1173-7EB3-49B0-B5E7-453D74706A50}" srcOrd="0" destOrd="0" presId="urn:microsoft.com/office/officeart/2005/8/layout/default"/>
    <dgm:cxn modelId="{B3601E1F-3C88-409B-938D-B0364E3392E1}" type="presParOf" srcId="{A93B4F9A-6139-4045-8DE0-3DD13131F1F9}" destId="{BF28F36C-2CB0-42B7-80BB-CAFFE673E637}" srcOrd="0" destOrd="0" presId="urn:microsoft.com/office/officeart/2005/8/layout/default"/>
    <dgm:cxn modelId="{2C36681B-2744-4BD7-86E4-313C2BFFDA2D}" type="presParOf" srcId="{A93B4F9A-6139-4045-8DE0-3DD13131F1F9}" destId="{5537E079-F410-4499-94AA-A5F23EF6747F}" srcOrd="1" destOrd="0" presId="urn:microsoft.com/office/officeart/2005/8/layout/default"/>
    <dgm:cxn modelId="{5F210603-CA8D-4CF9-AC49-AF8CEEDF6A99}" type="presParOf" srcId="{A93B4F9A-6139-4045-8DE0-3DD13131F1F9}" destId="{E85394F6-0FE2-41BC-B93A-ABB58824754A}" srcOrd="2" destOrd="0" presId="urn:microsoft.com/office/officeart/2005/8/layout/default"/>
    <dgm:cxn modelId="{A36B57F0-AF68-4374-A3E4-99895E28FF25}" type="presParOf" srcId="{A93B4F9A-6139-4045-8DE0-3DD13131F1F9}" destId="{FDF1F394-D348-4D29-B45F-FC1023339012}" srcOrd="3" destOrd="0" presId="urn:microsoft.com/office/officeart/2005/8/layout/default"/>
    <dgm:cxn modelId="{C5AAD338-E558-4160-9DAA-A02D034098A0}" type="presParOf" srcId="{A93B4F9A-6139-4045-8DE0-3DD13131F1F9}" destId="{2BEB1173-7EB3-49B0-B5E7-453D74706A5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5E2EC-8CC3-4C3E-96B1-8927D498D784}" type="doc">
      <dgm:prSet loTypeId="urn:microsoft.com/office/officeart/2009/3/layout/OpposingIdeas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8F6DA-541F-4D58-A753-CBA70776EE7C}">
      <dgm:prSet phldrT="[Text]"/>
      <dgm:spPr/>
      <dgm:t>
        <a:bodyPr/>
        <a:lstStyle/>
        <a:p>
          <a:endParaRPr lang="en-US" dirty="0"/>
        </a:p>
      </dgm:t>
    </dgm:pt>
    <dgm:pt modelId="{D3EB556C-DA3F-4A61-ADFB-28CACFF693D2}" type="parTrans" cxnId="{001F45A6-7A41-4782-A2A5-B05D084AB567}">
      <dgm:prSet/>
      <dgm:spPr/>
      <dgm:t>
        <a:bodyPr/>
        <a:lstStyle/>
        <a:p>
          <a:endParaRPr lang="en-US"/>
        </a:p>
      </dgm:t>
    </dgm:pt>
    <dgm:pt modelId="{DE8BF41A-DDF6-44CC-9A2F-1E0D21AA7FC1}" type="sibTrans" cxnId="{001F45A6-7A41-4782-A2A5-B05D084AB567}">
      <dgm:prSet/>
      <dgm:spPr/>
      <dgm:t>
        <a:bodyPr/>
        <a:lstStyle/>
        <a:p>
          <a:endParaRPr lang="en-US"/>
        </a:p>
      </dgm:t>
    </dgm:pt>
    <dgm:pt modelId="{C206670D-452E-4675-9332-FF0288CEC270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Increase Savings</a:t>
          </a:r>
          <a:endParaRPr lang="en-US" dirty="0">
            <a:solidFill>
              <a:schemeClr val="bg1"/>
            </a:solidFill>
          </a:endParaRPr>
        </a:p>
      </dgm:t>
    </dgm:pt>
    <dgm:pt modelId="{59DA6922-1842-428F-A53B-666670D45EB1}" type="parTrans" cxnId="{D9E67782-3C97-4466-91DD-39ABAC9C4310}">
      <dgm:prSet/>
      <dgm:spPr/>
      <dgm:t>
        <a:bodyPr/>
        <a:lstStyle/>
        <a:p>
          <a:endParaRPr lang="en-US"/>
        </a:p>
      </dgm:t>
    </dgm:pt>
    <dgm:pt modelId="{0E939A0E-6398-4B1B-8E09-9E1BE0A78B9B}" type="sibTrans" cxnId="{D9E67782-3C97-4466-91DD-39ABAC9C4310}">
      <dgm:prSet/>
      <dgm:spPr/>
      <dgm:t>
        <a:bodyPr/>
        <a:lstStyle/>
        <a:p>
          <a:endParaRPr lang="en-US"/>
        </a:p>
      </dgm:t>
    </dgm:pt>
    <dgm:pt modelId="{46792A92-0A18-4C77-8AFD-2AA7593BF234}">
      <dgm:prSet phldrT="[Text]"/>
      <dgm:spPr/>
      <dgm:t>
        <a:bodyPr/>
        <a:lstStyle/>
        <a:p>
          <a:endParaRPr lang="en-US" dirty="0"/>
        </a:p>
      </dgm:t>
    </dgm:pt>
    <dgm:pt modelId="{DF9D5829-5E98-44D7-A537-74BA70CE365C}" type="parTrans" cxnId="{AB2B5160-C1AD-47A9-BEB9-649C0DEFB77F}">
      <dgm:prSet/>
      <dgm:spPr/>
      <dgm:t>
        <a:bodyPr/>
        <a:lstStyle/>
        <a:p>
          <a:endParaRPr lang="en-US"/>
        </a:p>
      </dgm:t>
    </dgm:pt>
    <dgm:pt modelId="{50C8C363-7329-44E3-8B17-486A5898B61B}" type="sibTrans" cxnId="{AB2B5160-C1AD-47A9-BEB9-649C0DEFB77F}">
      <dgm:prSet/>
      <dgm:spPr/>
      <dgm:t>
        <a:bodyPr/>
        <a:lstStyle/>
        <a:p>
          <a:endParaRPr lang="en-US"/>
        </a:p>
      </dgm:t>
    </dgm:pt>
    <dgm:pt modelId="{58A59016-C200-46E8-8757-9ADB85CD06C8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Improve Savings Behaviors</a:t>
          </a:r>
          <a:endParaRPr lang="en-US" dirty="0">
            <a:solidFill>
              <a:schemeClr val="bg1"/>
            </a:solidFill>
          </a:endParaRPr>
        </a:p>
      </dgm:t>
    </dgm:pt>
    <dgm:pt modelId="{09ED1846-1160-46CE-8ED9-81925F486DE1}" type="parTrans" cxnId="{ACA15DC4-AF8B-4D52-86EC-519545243FC1}">
      <dgm:prSet/>
      <dgm:spPr/>
      <dgm:t>
        <a:bodyPr/>
        <a:lstStyle/>
        <a:p>
          <a:endParaRPr lang="en-US"/>
        </a:p>
      </dgm:t>
    </dgm:pt>
    <dgm:pt modelId="{3F516B4E-CA90-4642-BC06-BEC61B14C53B}" type="sibTrans" cxnId="{ACA15DC4-AF8B-4D52-86EC-519545243FC1}">
      <dgm:prSet/>
      <dgm:spPr/>
      <dgm:t>
        <a:bodyPr/>
        <a:lstStyle/>
        <a:p>
          <a:endParaRPr lang="en-US"/>
        </a:p>
      </dgm:t>
    </dgm:pt>
    <dgm:pt modelId="{9ED69950-27C6-4DA5-B027-30D829B66BC4}" type="pres">
      <dgm:prSet presAssocID="{4185E2EC-8CC3-4C3E-96B1-8927D498D784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4B617-E77F-45E4-81B4-51AF9BF39512}" type="pres">
      <dgm:prSet presAssocID="{4185E2EC-8CC3-4C3E-96B1-8927D498D784}" presName="Background" presStyleLbl="node1" presStyleIdx="0" presStyleCnt="1" custScaleY="88439"/>
      <dgm:spPr/>
    </dgm:pt>
    <dgm:pt modelId="{8C2E709E-216C-4EEA-A035-2FF69C696478}" type="pres">
      <dgm:prSet presAssocID="{4185E2EC-8CC3-4C3E-96B1-8927D498D784}" presName="Divider" presStyleLbl="callout" presStyleIdx="0" presStyleCnt="1"/>
      <dgm:spPr/>
    </dgm:pt>
    <dgm:pt modelId="{CB0DD653-A30C-441D-A534-3957CDEFABE9}" type="pres">
      <dgm:prSet presAssocID="{4185E2EC-8CC3-4C3E-96B1-8927D498D784}" presName="ChildText1" presStyleLbl="revTx" presStyleIdx="0" presStyleCnt="0" custScaleY="59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8DDB0-70D3-456A-90B0-F5BE0784F25B}" type="pres">
      <dgm:prSet presAssocID="{4185E2EC-8CC3-4C3E-96B1-8927D498D784}" presName="ChildText2" presStyleLbl="revTx" presStyleIdx="0" presStyleCnt="0" custScaleY="788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B4993-0167-438C-87DF-FDC3B2BD547E}" type="pres">
      <dgm:prSet presAssocID="{4185E2EC-8CC3-4C3E-96B1-8927D498D784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B9237D4-AAE3-4D2D-8156-091A50681CF3}" type="pres">
      <dgm:prSet presAssocID="{4185E2EC-8CC3-4C3E-96B1-8927D498D784}" presName="ParentShape1" presStyleLbl="alignImgPlace1" presStyleIdx="0" presStyleCnt="2" custLinFactNeighborY="8820">
        <dgm:presLayoutVars/>
      </dgm:prSet>
      <dgm:spPr/>
      <dgm:t>
        <a:bodyPr/>
        <a:lstStyle/>
        <a:p>
          <a:endParaRPr lang="en-US"/>
        </a:p>
      </dgm:t>
    </dgm:pt>
    <dgm:pt modelId="{AA7B66E3-FE92-4BD0-AE36-1A7EB99F2CE2}" type="pres">
      <dgm:prSet presAssocID="{4185E2EC-8CC3-4C3E-96B1-8927D498D784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EA2B270-7604-4865-A0DF-B8EAA6EC48FA}" type="pres">
      <dgm:prSet presAssocID="{4185E2EC-8CC3-4C3E-96B1-8927D498D784}" presName="ParentShape2" presStyleLbl="alignImgPlace1" presStyleIdx="1" presStyleCnt="2" custAng="10800000" custLinFactNeighborY="-29439">
        <dgm:presLayoutVars/>
      </dgm:prSet>
      <dgm:spPr/>
      <dgm:t>
        <a:bodyPr/>
        <a:lstStyle/>
        <a:p>
          <a:endParaRPr lang="en-US"/>
        </a:p>
      </dgm:t>
    </dgm:pt>
  </dgm:ptLst>
  <dgm:cxnLst>
    <dgm:cxn modelId="{44F563C1-E0D8-4330-9188-AD2C32EC2A2C}" type="presOf" srcId="{B128F6DA-541F-4D58-A753-CBA70776EE7C}" destId="{447B4993-0167-438C-87DF-FDC3B2BD547E}" srcOrd="0" destOrd="0" presId="urn:microsoft.com/office/officeart/2009/3/layout/OpposingIdeas"/>
    <dgm:cxn modelId="{ACA15DC4-AF8B-4D52-86EC-519545243FC1}" srcId="{46792A92-0A18-4C77-8AFD-2AA7593BF234}" destId="{58A59016-C200-46E8-8757-9ADB85CD06C8}" srcOrd="0" destOrd="0" parTransId="{09ED1846-1160-46CE-8ED9-81925F486DE1}" sibTransId="{3F516B4E-CA90-4642-BC06-BEC61B14C53B}"/>
    <dgm:cxn modelId="{1AB28D04-9B5F-4376-9ED8-C864F75DC704}" type="presOf" srcId="{58A59016-C200-46E8-8757-9ADB85CD06C8}" destId="{FA68DDB0-70D3-456A-90B0-F5BE0784F25B}" srcOrd="0" destOrd="0" presId="urn:microsoft.com/office/officeart/2009/3/layout/OpposingIdeas"/>
    <dgm:cxn modelId="{71EC309A-B927-4F60-8AB6-93A55F16B664}" type="presOf" srcId="{4185E2EC-8CC3-4C3E-96B1-8927D498D784}" destId="{9ED69950-27C6-4DA5-B027-30D829B66BC4}" srcOrd="0" destOrd="0" presId="urn:microsoft.com/office/officeart/2009/3/layout/OpposingIdeas"/>
    <dgm:cxn modelId="{CB7B8D38-AABD-49DC-A9BF-9E734B6E4188}" type="presOf" srcId="{B128F6DA-541F-4D58-A753-CBA70776EE7C}" destId="{AB9237D4-AAE3-4D2D-8156-091A50681CF3}" srcOrd="1" destOrd="0" presId="urn:microsoft.com/office/officeart/2009/3/layout/OpposingIdeas"/>
    <dgm:cxn modelId="{2C0DE632-3A52-4BE3-99C6-D27534462F82}" type="presOf" srcId="{46792A92-0A18-4C77-8AFD-2AA7593BF234}" destId="{BEA2B270-7604-4865-A0DF-B8EAA6EC48FA}" srcOrd="1" destOrd="0" presId="urn:microsoft.com/office/officeart/2009/3/layout/OpposingIdeas"/>
    <dgm:cxn modelId="{D9E67782-3C97-4466-91DD-39ABAC9C4310}" srcId="{B128F6DA-541F-4D58-A753-CBA70776EE7C}" destId="{C206670D-452E-4675-9332-FF0288CEC270}" srcOrd="0" destOrd="0" parTransId="{59DA6922-1842-428F-A53B-666670D45EB1}" sibTransId="{0E939A0E-6398-4B1B-8E09-9E1BE0A78B9B}"/>
    <dgm:cxn modelId="{001F45A6-7A41-4782-A2A5-B05D084AB567}" srcId="{4185E2EC-8CC3-4C3E-96B1-8927D498D784}" destId="{B128F6DA-541F-4D58-A753-CBA70776EE7C}" srcOrd="0" destOrd="0" parTransId="{D3EB556C-DA3F-4A61-ADFB-28CACFF693D2}" sibTransId="{DE8BF41A-DDF6-44CC-9A2F-1E0D21AA7FC1}"/>
    <dgm:cxn modelId="{AB2B5160-C1AD-47A9-BEB9-649C0DEFB77F}" srcId="{4185E2EC-8CC3-4C3E-96B1-8927D498D784}" destId="{46792A92-0A18-4C77-8AFD-2AA7593BF234}" srcOrd="1" destOrd="0" parTransId="{DF9D5829-5E98-44D7-A537-74BA70CE365C}" sibTransId="{50C8C363-7329-44E3-8B17-486A5898B61B}"/>
    <dgm:cxn modelId="{BFE621EA-A0E3-4444-B30D-E75274EDC4ED}" type="presOf" srcId="{C206670D-452E-4675-9332-FF0288CEC270}" destId="{CB0DD653-A30C-441D-A534-3957CDEFABE9}" srcOrd="0" destOrd="0" presId="urn:microsoft.com/office/officeart/2009/3/layout/OpposingIdeas"/>
    <dgm:cxn modelId="{8B5B87BF-560C-4196-95CD-C98A93414FAE}" type="presOf" srcId="{46792A92-0A18-4C77-8AFD-2AA7593BF234}" destId="{AA7B66E3-FE92-4BD0-AE36-1A7EB99F2CE2}" srcOrd="0" destOrd="0" presId="urn:microsoft.com/office/officeart/2009/3/layout/OpposingIdeas"/>
    <dgm:cxn modelId="{7E691D96-B827-40FA-AC0A-E9EDE9F54A99}" type="presParOf" srcId="{9ED69950-27C6-4DA5-B027-30D829B66BC4}" destId="{4D64B617-E77F-45E4-81B4-51AF9BF39512}" srcOrd="0" destOrd="0" presId="urn:microsoft.com/office/officeart/2009/3/layout/OpposingIdeas"/>
    <dgm:cxn modelId="{8077D41F-537D-462C-8F6F-C925F0D40044}" type="presParOf" srcId="{9ED69950-27C6-4DA5-B027-30D829B66BC4}" destId="{8C2E709E-216C-4EEA-A035-2FF69C696478}" srcOrd="1" destOrd="0" presId="urn:microsoft.com/office/officeart/2009/3/layout/OpposingIdeas"/>
    <dgm:cxn modelId="{C3952849-8FFE-4151-BE0E-01641589ED27}" type="presParOf" srcId="{9ED69950-27C6-4DA5-B027-30D829B66BC4}" destId="{CB0DD653-A30C-441D-A534-3957CDEFABE9}" srcOrd="2" destOrd="0" presId="urn:microsoft.com/office/officeart/2009/3/layout/OpposingIdeas"/>
    <dgm:cxn modelId="{FA86D055-3668-4BFF-B62D-C2A600D54FD5}" type="presParOf" srcId="{9ED69950-27C6-4DA5-B027-30D829B66BC4}" destId="{FA68DDB0-70D3-456A-90B0-F5BE0784F25B}" srcOrd="3" destOrd="0" presId="urn:microsoft.com/office/officeart/2009/3/layout/OpposingIdeas"/>
    <dgm:cxn modelId="{DB27E73D-5512-47CA-87F4-3E711D9CFC44}" type="presParOf" srcId="{9ED69950-27C6-4DA5-B027-30D829B66BC4}" destId="{447B4993-0167-438C-87DF-FDC3B2BD547E}" srcOrd="4" destOrd="0" presId="urn:microsoft.com/office/officeart/2009/3/layout/OpposingIdeas"/>
    <dgm:cxn modelId="{3340245B-DF2F-4C65-901B-2EDBC5598974}" type="presParOf" srcId="{9ED69950-27C6-4DA5-B027-30D829B66BC4}" destId="{AB9237D4-AAE3-4D2D-8156-091A50681CF3}" srcOrd="5" destOrd="0" presId="urn:microsoft.com/office/officeart/2009/3/layout/OpposingIdeas"/>
    <dgm:cxn modelId="{5808D3B0-B2D3-4490-9C4E-FFDB2EB65FC5}" type="presParOf" srcId="{9ED69950-27C6-4DA5-B027-30D829B66BC4}" destId="{AA7B66E3-FE92-4BD0-AE36-1A7EB99F2CE2}" srcOrd="6" destOrd="0" presId="urn:microsoft.com/office/officeart/2009/3/layout/OpposingIdeas"/>
    <dgm:cxn modelId="{A203EFED-8891-4DE8-AEEA-547DA961B9A9}" type="presParOf" srcId="{9ED69950-27C6-4DA5-B027-30D829B66BC4}" destId="{BEA2B270-7604-4865-A0DF-B8EAA6EC48FA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8F36C-2CB0-42B7-80BB-CAFFE673E637}">
      <dsp:nvSpPr>
        <dsp:cNvPr id="0" name=""/>
        <dsp:cNvSpPr/>
      </dsp:nvSpPr>
      <dsp:spPr>
        <a:xfrm>
          <a:off x="390" y="93793"/>
          <a:ext cx="1522458" cy="913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Family Budgeting</a:t>
          </a:r>
          <a:endParaRPr lang="en-US" sz="2100" kern="1200" dirty="0"/>
        </a:p>
      </dsp:txBody>
      <dsp:txXfrm>
        <a:off x="390" y="93793"/>
        <a:ext cx="1522458" cy="913474"/>
      </dsp:txXfrm>
    </dsp:sp>
    <dsp:sp modelId="{E85394F6-0FE2-41BC-B93A-ABB58824754A}">
      <dsp:nvSpPr>
        <dsp:cNvPr id="0" name=""/>
        <dsp:cNvSpPr/>
      </dsp:nvSpPr>
      <dsp:spPr>
        <a:xfrm>
          <a:off x="1675094" y="93793"/>
          <a:ext cx="1522458" cy="9134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Savings</a:t>
          </a:r>
          <a:endParaRPr lang="en-US" sz="2100" kern="1200" dirty="0"/>
        </a:p>
      </dsp:txBody>
      <dsp:txXfrm>
        <a:off x="1675094" y="93793"/>
        <a:ext cx="1522458" cy="913474"/>
      </dsp:txXfrm>
    </dsp:sp>
    <dsp:sp modelId="{2BEB1173-7EB3-49B0-B5E7-453D74706A50}">
      <dsp:nvSpPr>
        <dsp:cNvPr id="0" name=""/>
        <dsp:cNvSpPr/>
      </dsp:nvSpPr>
      <dsp:spPr>
        <a:xfrm>
          <a:off x="837742" y="1159513"/>
          <a:ext cx="1522458" cy="9134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Building Good Credit</a:t>
          </a:r>
          <a:endParaRPr lang="en-US" sz="2100" kern="1200" dirty="0"/>
        </a:p>
      </dsp:txBody>
      <dsp:txXfrm>
        <a:off x="837742" y="1159513"/>
        <a:ext cx="1522458" cy="913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4B617-E77F-45E4-81B4-51AF9BF39512}">
      <dsp:nvSpPr>
        <dsp:cNvPr id="0" name=""/>
        <dsp:cNvSpPr/>
      </dsp:nvSpPr>
      <dsp:spPr>
        <a:xfrm>
          <a:off x="739832" y="451090"/>
          <a:ext cx="2659716" cy="1264946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2E709E-216C-4EEA-A035-2FF69C696478}">
      <dsp:nvSpPr>
        <dsp:cNvPr id="0" name=""/>
        <dsp:cNvSpPr/>
      </dsp:nvSpPr>
      <dsp:spPr>
        <a:xfrm>
          <a:off x="2069690" y="520110"/>
          <a:ext cx="354" cy="112690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B0DD653-A30C-441D-A534-3957CDEFABE9}">
      <dsp:nvSpPr>
        <dsp:cNvPr id="0" name=""/>
        <dsp:cNvSpPr/>
      </dsp:nvSpPr>
      <dsp:spPr>
        <a:xfrm>
          <a:off x="828489" y="722981"/>
          <a:ext cx="1152543" cy="7211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</a:rPr>
            <a:t>Increase Savings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828489" y="722981"/>
        <a:ext cx="1152543" cy="721164"/>
      </dsp:txXfrm>
    </dsp:sp>
    <dsp:sp modelId="{FA68DDB0-70D3-456A-90B0-F5BE0784F25B}">
      <dsp:nvSpPr>
        <dsp:cNvPr id="0" name=""/>
        <dsp:cNvSpPr/>
      </dsp:nvSpPr>
      <dsp:spPr>
        <a:xfrm>
          <a:off x="2158347" y="604996"/>
          <a:ext cx="1152543" cy="9571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</a:rPr>
            <a:t>Improve Savings Behaviors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2158347" y="604996"/>
        <a:ext cx="1152543" cy="957135"/>
      </dsp:txXfrm>
    </dsp:sp>
    <dsp:sp modelId="{AB9237D4-AAE3-4D2D-8156-091A50681CF3}">
      <dsp:nvSpPr>
        <dsp:cNvPr id="0" name=""/>
        <dsp:cNvSpPr/>
      </dsp:nvSpPr>
      <dsp:spPr>
        <a:xfrm rot="16200000">
          <a:off x="-261976" y="696144"/>
          <a:ext cx="1560332" cy="44328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-194980" y="874338"/>
        <a:ext cx="1426340" cy="220890"/>
      </dsp:txXfrm>
    </dsp:sp>
    <dsp:sp modelId="{BEA2B270-7604-4865-A0DF-B8EAA6EC48FA}">
      <dsp:nvSpPr>
        <dsp:cNvPr id="0" name=""/>
        <dsp:cNvSpPr/>
      </dsp:nvSpPr>
      <dsp:spPr>
        <a:xfrm rot="16200000">
          <a:off x="2841025" y="705972"/>
          <a:ext cx="1560332" cy="44328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08021" y="884166"/>
        <a:ext cx="1426340" cy="220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189719-E5FB-4BD5-96C1-FC566D665235}" type="datetimeFigureOut">
              <a:rPr lang="es-MX" smtClean="0"/>
              <a:t>29/08/17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79E094-B6F6-4393-99AB-26DFFFC276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9E094-B6F6-4393-99AB-26DFFFC2764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10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BBCD-650E-494D-8585-433EBBA50ACE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DBC7-E86F-422F-8718-2337C2CBABB9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C243-62CF-4A5B-B7B2-FF26082A62EC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9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866381"/>
            <a:ext cx="789127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567-0C14-426C-9B80-75AF97228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8A1A-EF06-42BD-8183-7D22FECA91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>
            <p:custDataLst>
              <p:tags r:id="rId1"/>
            </p:custDataLst>
          </p:nvPr>
        </p:nvCxnSpPr>
        <p:spPr>
          <a:xfrm>
            <a:off x="3348567" y="1136829"/>
            <a:ext cx="2328333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404716"/>
            <a:ext cx="78867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2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866381"/>
            <a:ext cx="789127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251-F652-46F7-A2B3-9FA3112FCB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8A1A-EF06-42BD-8183-7D22FECA91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|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>
            <p:custDataLst>
              <p:tags r:id="rId1"/>
            </p:custDataLst>
          </p:nvPr>
        </p:nvCxnSpPr>
        <p:spPr>
          <a:xfrm>
            <a:off x="3348567" y="1136829"/>
            <a:ext cx="232833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404716"/>
            <a:ext cx="78867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9F8F-05E7-439A-96C3-CA9BB0D39785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3E30-F7FE-4564-BF59-F0391D222B35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7BA4-996B-4D74-815C-131DC88DD0E1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EA0F-5DCF-432B-8F04-9DACEC540429}" type="datetime1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412-ECC0-4F14-840D-13086D8A11F8}" type="datetime1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388-3662-4F17-AFAD-DFEE61717DE5}" type="datetime1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FA8-3818-400A-906A-239D2CB73540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A51-60FA-4537-8D2E-0B9A009FF150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4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E852-2BF9-46C0-BCEE-D104A9B695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8A1A-EF06-42BD-8183-7D22FECA91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|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674" r:id="rId12"/>
    <p:sldLayoutId id="2147483675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ewamerica.org" TargetMode="External"/><Relationship Id="rId4" Type="http://schemas.openxmlformats.org/officeDocument/2006/relationships/hyperlink" Target="mailto:vgonzales@anewamerica.org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46519"/>
            <a:ext cx="2057400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00100" y="4677577"/>
            <a:ext cx="7543800" cy="16450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kern="0" dirty="0">
                <a:latin typeface="Garamond" panose="02020404030301010803" pitchFamily="18" charset="0"/>
                <a:cs typeface="Helvetica"/>
                <a:hlinkClick r:id="rId3"/>
              </a:rPr>
              <a:t>www.anewamerica.org</a:t>
            </a:r>
            <a:endParaRPr lang="en-US" sz="2800" b="1" kern="0" dirty="0">
              <a:latin typeface="Garamond" panose="02020404030301010803" pitchFamily="18" charset="0"/>
              <a:cs typeface="Helvetica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kern="0" dirty="0" smtClean="0">
                <a:latin typeface="Helvetica"/>
                <a:cs typeface="Helvetica"/>
              </a:rPr>
              <a:t>Viola Gonzales, Chief </a:t>
            </a:r>
            <a:r>
              <a:rPr lang="en-US" sz="2400" kern="0" dirty="0">
                <a:latin typeface="Helvetica"/>
                <a:cs typeface="Helvetica"/>
              </a:rPr>
              <a:t>Executive Officer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kern="0" dirty="0" smtClean="0">
                <a:latin typeface="Helvetica"/>
                <a:cs typeface="Helvetica"/>
                <a:hlinkClick r:id="rId4"/>
              </a:rPr>
              <a:t>vgonzales@anewamerica.org</a:t>
            </a:r>
            <a:r>
              <a:rPr lang="en-US" sz="1800" kern="0" dirty="0" smtClean="0">
                <a:latin typeface="Helvetica"/>
                <a:cs typeface="Helvetica"/>
              </a:rPr>
              <a:t> </a:t>
            </a:r>
            <a:endParaRPr lang="en-US" sz="1800" kern="0" cap="none" dirty="0" smtClean="0">
              <a:latin typeface="Helvetica"/>
              <a:cs typeface="Helvetica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3200" b="1" kern="0" cap="none" dirty="0">
              <a:latin typeface="Garamond" panose="02020404030301010803" pitchFamily="18" charset="0"/>
              <a:cs typeface="Helvetic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24232" y="432242"/>
            <a:ext cx="7295536" cy="4114800"/>
            <a:chOff x="924232" y="432242"/>
            <a:chExt cx="7295536" cy="4114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432242"/>
              <a:ext cx="4114800" cy="41148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24232" y="1278199"/>
              <a:ext cx="729553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b="1" dirty="0" smtClean="0">
                  <a:solidFill>
                    <a:srgbClr val="000080"/>
                  </a:solidFill>
                  <a:latin typeface="Garamond" panose="02020404030301010803" pitchFamily="18" charset="0"/>
                </a:rPr>
                <a:t>a</a:t>
              </a:r>
              <a:r>
                <a:rPr lang="en-US" sz="9600" b="1" dirty="0" smtClean="0">
                  <a:solidFill>
                    <a:srgbClr val="B4320A"/>
                  </a:solidFill>
                  <a:latin typeface="Garamond" panose="02020404030301010803" pitchFamily="18" charset="0"/>
                </a:rPr>
                <a:t>new</a:t>
              </a:r>
              <a:r>
                <a:rPr lang="en-US" sz="9600" b="1" dirty="0" smtClean="0">
                  <a:solidFill>
                    <a:srgbClr val="000080"/>
                  </a:solidFill>
                  <a:latin typeface="Garamond" panose="02020404030301010803" pitchFamily="18" charset="0"/>
                </a:rPr>
                <a:t>america</a:t>
              </a:r>
              <a:endParaRPr lang="en-US" sz="9600" b="1" dirty="0">
                <a:solidFill>
                  <a:srgbClr val="00008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4232" y="2418034"/>
              <a:ext cx="7295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80"/>
                  </a:solidFill>
                  <a:latin typeface="Garamond" panose="02020404030301010803" pitchFamily="18" charset="0"/>
                </a:rPr>
                <a:t>community corporation</a:t>
              </a:r>
              <a:endParaRPr lang="en-US" sz="5400" b="1" dirty="0">
                <a:solidFill>
                  <a:srgbClr val="000080"/>
                </a:solidFill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8089"/>
            <a:ext cx="3943350" cy="6194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Helvetica"/>
              </a:rPr>
              <a:t>Our Immigrant Base:</a:t>
            </a:r>
            <a:endParaRPr lang="en-US" sz="1400" b="1" dirty="0">
              <a:latin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05233"/>
            <a:ext cx="3943350" cy="291994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Helvetica"/>
              </a:rPr>
              <a:t>25% &lt; 5 years; 50% &lt; 10 years</a:t>
            </a:r>
          </a:p>
          <a:p>
            <a:r>
              <a:rPr lang="en-US" sz="2000" dirty="0" smtClean="0">
                <a:latin typeface="Helvetica"/>
              </a:rPr>
              <a:t>Access to capital is more difficult </a:t>
            </a:r>
          </a:p>
          <a:p>
            <a:r>
              <a:rPr lang="en-US" sz="2000" dirty="0">
                <a:latin typeface="Helvetica"/>
              </a:rPr>
              <a:t>P</a:t>
            </a:r>
            <a:r>
              <a:rPr lang="en-US" sz="2000" dirty="0" smtClean="0">
                <a:latin typeface="Helvetica"/>
              </a:rPr>
              <a:t>ersonal and business assets are inextricably linked</a:t>
            </a:r>
          </a:p>
          <a:p>
            <a:r>
              <a:rPr lang="en-US" sz="2000" dirty="0" smtClean="0">
                <a:latin typeface="Helvetica"/>
              </a:rPr>
              <a:t>Successful </a:t>
            </a:r>
            <a:r>
              <a:rPr lang="en-US" sz="2000" dirty="0">
                <a:latin typeface="Helvetica"/>
              </a:rPr>
              <a:t>p</a:t>
            </a:r>
            <a:r>
              <a:rPr lang="en-US" sz="2000" dirty="0" smtClean="0">
                <a:latin typeface="Helvetica"/>
              </a:rPr>
              <a:t>rograms build </a:t>
            </a:r>
            <a:r>
              <a:rPr lang="en-US" sz="2000" dirty="0">
                <a:latin typeface="Helvetica"/>
              </a:rPr>
              <a:t>upon strengths of clients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 smtClean="0">
              <a:latin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8650" y="1468693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52 countries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45087290"/>
              </p:ext>
            </p:extLst>
          </p:nvPr>
        </p:nvGraphicFramePr>
        <p:xfrm>
          <a:off x="2413820" y="1303413"/>
          <a:ext cx="2369574" cy="215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40275" y="2023023"/>
            <a:ext cx="967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60%</a:t>
            </a:r>
          </a:p>
          <a:p>
            <a:pPr algn="ctr"/>
            <a:r>
              <a:rPr lang="en-US" sz="2000" dirty="0" smtClean="0"/>
              <a:t>women</a:t>
            </a:r>
            <a:endParaRPr lang="en-US" sz="2000" dirty="0"/>
          </a:p>
        </p:txBody>
      </p:sp>
      <p:pic>
        <p:nvPicPr>
          <p:cNvPr id="11" name="Picture 10" descr="AnACC horizontal orange su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72" y="182948"/>
            <a:ext cx="2743200" cy="632176"/>
          </a:xfrm>
          <a:prstGeom prst="rect">
            <a:avLst/>
          </a:prstGeom>
        </p:spPr>
      </p:pic>
      <p:grpSp>
        <p:nvGrpSpPr>
          <p:cNvPr id="41" name="Group 40"/>
          <p:cNvGrpSpPr>
            <a:grpSpLocks noChangeAspect="1"/>
          </p:cNvGrpSpPr>
          <p:nvPr/>
        </p:nvGrpSpPr>
        <p:grpSpPr>
          <a:xfrm>
            <a:off x="5254826" y="2229486"/>
            <a:ext cx="3161587" cy="4103380"/>
            <a:chOff x="5606542" y="747249"/>
            <a:chExt cx="4589993" cy="5957289"/>
          </a:xfrm>
        </p:grpSpPr>
        <p:grpSp>
          <p:nvGrpSpPr>
            <p:cNvPr id="13" name="Group 12"/>
            <p:cNvGrpSpPr/>
            <p:nvPr/>
          </p:nvGrpSpPr>
          <p:grpSpPr>
            <a:xfrm>
              <a:off x="5789713" y="747249"/>
              <a:ext cx="4406822" cy="2779515"/>
              <a:chOff x="4356925" y="748571"/>
              <a:chExt cx="4406822" cy="277951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766819" y="3052010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10909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10909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10909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Oval 14"/>
              <p:cNvSpPr/>
              <p:nvPr/>
            </p:nvSpPr>
            <p:spPr>
              <a:xfrm>
                <a:off x="4438001" y="3377947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14545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14545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14545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Oval 15"/>
              <p:cNvSpPr/>
              <p:nvPr/>
            </p:nvSpPr>
            <p:spPr>
              <a:xfrm>
                <a:off x="4356925" y="1013629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18182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18182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18182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Oval 16"/>
              <p:cNvSpPr/>
              <p:nvPr/>
            </p:nvSpPr>
            <p:spPr>
              <a:xfrm>
                <a:off x="4565619" y="881100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21818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21818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21818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Oval 17"/>
              <p:cNvSpPr/>
              <p:nvPr/>
            </p:nvSpPr>
            <p:spPr>
              <a:xfrm>
                <a:off x="4774313" y="748571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25455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25455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25455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Oval 18"/>
              <p:cNvSpPr/>
              <p:nvPr/>
            </p:nvSpPr>
            <p:spPr>
              <a:xfrm>
                <a:off x="4983007" y="881100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29091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29091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29091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Oval 19"/>
              <p:cNvSpPr/>
              <p:nvPr/>
            </p:nvSpPr>
            <p:spPr>
              <a:xfrm>
                <a:off x="5191701" y="1013629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32727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32727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32727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Oval 20"/>
              <p:cNvSpPr/>
              <p:nvPr/>
            </p:nvSpPr>
            <p:spPr>
              <a:xfrm>
                <a:off x="4774313" y="1027942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36364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36364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36364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Oval 21"/>
              <p:cNvSpPr/>
              <p:nvPr/>
            </p:nvSpPr>
            <p:spPr>
              <a:xfrm>
                <a:off x="4774313" y="1307843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-40000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-40000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-4000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23" name="Group 22"/>
              <p:cNvGrpSpPr/>
              <p:nvPr/>
            </p:nvGrpSpPr>
            <p:grpSpPr>
              <a:xfrm>
                <a:off x="5100538" y="2246180"/>
                <a:ext cx="3663209" cy="847449"/>
                <a:chOff x="5100537" y="1674680"/>
                <a:chExt cx="3663209" cy="847449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5100537" y="1674680"/>
                  <a:ext cx="3449090" cy="847449"/>
                </a:xfrm>
                <a:prstGeom prst="roundRect">
                  <a:avLst/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alpha val="90000"/>
                    <a:hueOff val="0"/>
                    <a:satOff val="0"/>
                    <a:lumOff val="0"/>
                    <a:alphaOff val="-40000"/>
                  </a:schemeClr>
                </a:fillRef>
                <a:effectRef idx="3">
                  <a:schemeClr val="accent5">
                    <a:alpha val="90000"/>
                    <a:hueOff val="0"/>
                    <a:satOff val="0"/>
                    <a:lumOff val="0"/>
                    <a:alphaOff val="-4000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" name="Rounded Rectangle 22"/>
                <p:cNvSpPr/>
                <p:nvPr/>
              </p:nvSpPr>
              <p:spPr>
                <a:xfrm>
                  <a:off x="5100537" y="1694439"/>
                  <a:ext cx="3663209" cy="7835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85484" tIns="83820" rIns="83820" bIns="83820" numCol="1" spcCol="1270" anchor="ctr" anchorCtr="0">
                  <a:noAutofit/>
                </a:bodyPr>
                <a:lstStyle/>
                <a:p>
                  <a:pPr lvl="0" algn="l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b="1" i="0" kern="1200" dirty="0" smtClean="0">
                      <a:latin typeface="Helvetica"/>
                      <a:cs typeface="Helvetica"/>
                    </a:rPr>
                    <a:t>Community Engagement</a:t>
                  </a:r>
                  <a:endParaRPr lang="en-US" b="1" i="0" kern="1200" dirty="0">
                    <a:latin typeface="Helvetica"/>
                    <a:cs typeface="Helvetica"/>
                  </a:endParaRPr>
                </a:p>
              </p:txBody>
            </p:sp>
          </p:grpSp>
          <p:sp>
            <p:nvSpPr>
              <p:cNvPr id="24" name="Oval 23"/>
              <p:cNvSpPr/>
              <p:nvPr/>
            </p:nvSpPr>
            <p:spPr>
              <a:xfrm>
                <a:off x="4382448" y="1466311"/>
                <a:ext cx="1501394" cy="1501288"/>
              </a:xfrm>
              <a:prstGeom prst="ellipse">
                <a:avLst/>
              </a:prstGeom>
              <a:blipFill>
                <a:blip r:embed="rId4" cstate="email">
                  <a:duotone>
                    <a:schemeClr val="accent5">
                      <a:alpha val="90000"/>
                      <a:hueOff val="60931"/>
                      <a:satOff val="-2902"/>
                      <a:lumOff val="10394"/>
                      <a:alphaOff val="-40000"/>
                      <a:shade val="20000"/>
                      <a:satMod val="200000"/>
                    </a:schemeClr>
                    <a:schemeClr val="accent5">
                      <a:alpha val="90000"/>
                      <a:hueOff val="60931"/>
                      <a:satOff val="-2902"/>
                      <a:lumOff val="10394"/>
                      <a:alphaOff val="-40000"/>
                      <a:tint val="12000"/>
                      <a:satMod val="19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4000" r="-14000"/>
                </a:stretch>
              </a:blip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5">
                  <a:tint val="50000"/>
                  <a:alpha val="90000"/>
                  <a:hueOff val="60931"/>
                  <a:satOff val="-2902"/>
                  <a:lumOff val="10394"/>
                  <a:alphaOff val="-4000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7" name="Group 26"/>
            <p:cNvGrpSpPr/>
            <p:nvPr/>
          </p:nvGrpSpPr>
          <p:grpSpPr>
            <a:xfrm>
              <a:off x="5606542" y="3251787"/>
              <a:ext cx="4375872" cy="1733385"/>
              <a:chOff x="3947618" y="3380925"/>
              <a:chExt cx="4375872" cy="1733385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548177" y="4964171"/>
                <a:ext cx="150139" cy="150139"/>
              </a:xfrm>
              <a:prstGeom prst="ellipse">
                <a:avLst/>
              </a:prstGeom>
            </p:spPr>
            <p:style>
              <a:lnRef idx="1">
                <a:schemeClr val="accent5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31" name="Group 30"/>
              <p:cNvGrpSpPr/>
              <p:nvPr/>
            </p:nvGrpSpPr>
            <p:grpSpPr>
              <a:xfrm>
                <a:off x="4829541" y="3632670"/>
                <a:ext cx="3493949" cy="958243"/>
                <a:chOff x="4829540" y="3061170"/>
                <a:chExt cx="3493949" cy="958243"/>
              </a:xfrm>
            </p:grpSpPr>
            <p:sp>
              <p:nvSpPr>
                <p:cNvPr id="33" name="Rounded Rectangle 32"/>
                <p:cNvSpPr/>
                <p:nvPr/>
              </p:nvSpPr>
              <p:spPr>
                <a:xfrm>
                  <a:off x="4853035" y="3061170"/>
                  <a:ext cx="3470454" cy="958243"/>
                </a:xfrm>
                <a:prstGeom prst="roundRect">
                  <a:avLst/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alpha val="90000"/>
                    <a:hueOff val="0"/>
                    <a:satOff val="0"/>
                    <a:lumOff val="0"/>
                    <a:alphaOff val="-20000"/>
                  </a:schemeClr>
                </a:fillRef>
                <a:effectRef idx="3">
                  <a:schemeClr val="accent5">
                    <a:alpha val="90000"/>
                    <a:hueOff val="0"/>
                    <a:satOff val="0"/>
                    <a:lumOff val="0"/>
                    <a:alphaOff val="-2000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4" name="Rounded Rectangle 19"/>
                <p:cNvSpPr/>
                <p:nvPr/>
              </p:nvSpPr>
              <p:spPr>
                <a:xfrm>
                  <a:off x="4829540" y="3127318"/>
                  <a:ext cx="3493948" cy="82594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85484" tIns="83820" rIns="83820" bIns="83820" numCol="1" spcCol="1270" anchor="ctr" anchorCtr="0">
                  <a:noAutofit/>
                </a:bodyPr>
                <a:lstStyle/>
                <a:p>
                  <a:pPr lvl="0" algn="l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b="1" i="0" kern="1200" dirty="0" smtClean="0">
                      <a:latin typeface="Helvetica"/>
                      <a:cs typeface="Helvetica"/>
                    </a:rPr>
                    <a:t>Business Development</a:t>
                  </a:r>
                  <a:endParaRPr lang="en-US" b="1" i="0" kern="1200" dirty="0">
                    <a:latin typeface="Helvetica"/>
                    <a:cs typeface="Helvetica"/>
                  </a:endParaRPr>
                </a:p>
              </p:txBody>
            </p:sp>
          </p:grpSp>
          <p:sp>
            <p:nvSpPr>
              <p:cNvPr id="32" name="Oval 31"/>
              <p:cNvSpPr/>
              <p:nvPr/>
            </p:nvSpPr>
            <p:spPr>
              <a:xfrm>
                <a:off x="3947618" y="3380925"/>
                <a:ext cx="1501394" cy="1501288"/>
              </a:xfrm>
              <a:prstGeom prst="ellipse">
                <a:avLst/>
              </a:prstGeom>
              <a:blipFill>
                <a:blip r:embed="rId5" cstate="email">
                  <a:duotone>
                    <a:schemeClr val="accent5">
                      <a:alpha val="90000"/>
                      <a:hueOff val="30466"/>
                      <a:satOff val="-1451"/>
                      <a:lumOff val="5197"/>
                      <a:alphaOff val="-20000"/>
                      <a:shade val="20000"/>
                      <a:satMod val="200000"/>
                    </a:schemeClr>
                    <a:schemeClr val="accent5">
                      <a:alpha val="90000"/>
                      <a:hueOff val="30466"/>
                      <a:satOff val="-1451"/>
                      <a:lumOff val="5197"/>
                      <a:alphaOff val="-20000"/>
                      <a:tint val="12000"/>
                      <a:satMod val="19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7000" r="-17000"/>
                </a:stretch>
              </a:blip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5">
                  <a:tint val="50000"/>
                  <a:alpha val="90000"/>
                  <a:hueOff val="30466"/>
                  <a:satOff val="-1451"/>
                  <a:lumOff val="5197"/>
                  <a:alphaOff val="-2000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5" name="Group 34"/>
            <p:cNvGrpSpPr/>
            <p:nvPr/>
          </p:nvGrpSpPr>
          <p:grpSpPr>
            <a:xfrm>
              <a:off x="5606542" y="5043175"/>
              <a:ext cx="4375871" cy="1661363"/>
              <a:chOff x="2757926" y="4759360"/>
              <a:chExt cx="4375871" cy="1661363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3318467" y="4759360"/>
                <a:ext cx="3815330" cy="868330"/>
                <a:chOff x="3318466" y="4187860"/>
                <a:chExt cx="3815330" cy="868330"/>
              </a:xfrm>
            </p:grpSpPr>
            <p:sp>
              <p:nvSpPr>
                <p:cNvPr id="38" name="Rounded Rectangle 37"/>
                <p:cNvSpPr/>
                <p:nvPr/>
              </p:nvSpPr>
              <p:spPr>
                <a:xfrm>
                  <a:off x="3318466" y="4187860"/>
                  <a:ext cx="3815330" cy="868330"/>
                </a:xfrm>
                <a:prstGeom prst="roundRect">
                  <a:avLst/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5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9" name="Rounded Rectangle 16"/>
                <p:cNvSpPr/>
                <p:nvPr/>
              </p:nvSpPr>
              <p:spPr>
                <a:xfrm>
                  <a:off x="3423690" y="4230248"/>
                  <a:ext cx="3581641" cy="78355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85484" tIns="83820" rIns="83820" bIns="83820" numCol="1" spcCol="1270" anchor="ctr" anchorCtr="0">
                  <a:noAutofit/>
                </a:bodyPr>
                <a:lstStyle/>
                <a:p>
                  <a:pPr lvl="0" algn="l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b="1" i="0" kern="1200" dirty="0" smtClean="0">
                      <a:latin typeface="Helvetica"/>
                      <a:cs typeface="Helvetica"/>
                    </a:rPr>
                    <a:t>Asset Building</a:t>
                  </a:r>
                  <a:endParaRPr lang="en-US" b="1" i="0" kern="1200" dirty="0">
                    <a:latin typeface="Helvetica"/>
                    <a:cs typeface="Helvetica"/>
                  </a:endParaRPr>
                </a:p>
              </p:txBody>
            </p:sp>
          </p:grpSp>
          <p:sp>
            <p:nvSpPr>
              <p:cNvPr id="37" name="Oval 36"/>
              <p:cNvSpPr/>
              <p:nvPr/>
            </p:nvSpPr>
            <p:spPr>
              <a:xfrm>
                <a:off x="2757926" y="4919435"/>
                <a:ext cx="1501394" cy="1501288"/>
              </a:xfrm>
              <a:prstGeom prst="ellipse">
                <a:avLst/>
              </a:prstGeom>
              <a:blipFill rotWithShape="1">
                <a:blip r:embed="rId6">
                  <a:duotone>
                    <a:schemeClr val="accent5">
                      <a:alpha val="90000"/>
                      <a:hueOff val="0"/>
                      <a:satOff val="0"/>
                      <a:lumOff val="0"/>
                      <a:alphaOff val="0"/>
                      <a:shade val="20000"/>
                      <a:satMod val="200000"/>
                    </a:schemeClr>
                    <a:schemeClr val="accent5">
                      <a:alpha val="90000"/>
                      <a:hueOff val="0"/>
                      <a:satOff val="0"/>
                      <a:lumOff val="0"/>
                      <a:alphaOff val="0"/>
                      <a:tint val="12000"/>
                      <a:satMod val="190000"/>
                    </a:schemeClr>
                  </a:duotone>
                </a:blip>
                <a:stretch>
                  <a:fillRect/>
                </a:stretch>
              </a:blip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5">
                  <a:tint val="5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42" name="Title 1"/>
          <p:cNvSpPr txBox="1">
            <a:spLocks/>
          </p:cNvSpPr>
          <p:nvPr/>
        </p:nvSpPr>
        <p:spPr>
          <a:xfrm>
            <a:off x="4787206" y="892795"/>
            <a:ext cx="3848826" cy="139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Helvetica"/>
                <a:cs typeface="Helvetica"/>
              </a:rPr>
              <a:t>Economic Resilience &amp; Prosperity:</a:t>
            </a:r>
            <a:endParaRPr lang="en-US" sz="28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249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60" y="815124"/>
            <a:ext cx="7274080" cy="6933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Helvetica"/>
                <a:cs typeface="Garamond"/>
              </a:rPr>
              <a:t>Training, Mentoring, 1:1 Support</a:t>
            </a:r>
            <a:endParaRPr lang="en-US" sz="2400" b="1" dirty="0">
              <a:latin typeface="Helvetica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397" y="1508480"/>
            <a:ext cx="3485536" cy="77674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Helvetica"/>
                <a:cs typeface="Garamond"/>
              </a:rPr>
              <a:t>Individualized Guidance </a:t>
            </a:r>
          </a:p>
          <a:p>
            <a:r>
              <a:rPr lang="en-US" sz="2000" dirty="0" smtClean="0">
                <a:latin typeface="Helvetica"/>
                <a:cs typeface="Garamond"/>
              </a:rPr>
              <a:t>In Language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AnACC horizontal orange su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72" y="182948"/>
            <a:ext cx="2743200" cy="6321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1452440"/>
            <a:ext cx="3903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/>
                <a:cs typeface="Garamond"/>
              </a:rPr>
              <a:t>Culturally </a:t>
            </a:r>
            <a:r>
              <a:rPr lang="en-US" sz="2000" dirty="0">
                <a:latin typeface="Helvetica"/>
                <a:cs typeface="Garamond"/>
              </a:rPr>
              <a:t>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/>
                <a:cs typeface="Garamond"/>
              </a:rPr>
              <a:t>Building on Trust Relationship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2289804"/>
            <a:ext cx="7886700" cy="79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Technology’s Evolving Role: Opportunities for Scale:</a:t>
            </a:r>
            <a:endParaRPr lang="es-MX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712" y="2996597"/>
            <a:ext cx="75827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Evolving Services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From computer labs to tech applications: using technology to advantage: Square, QuickBooks, social media</a:t>
            </a:r>
          </a:p>
          <a:p>
            <a:endParaRPr lang="en-US" sz="1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Expanding reach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recognizing market segmentation</a:t>
            </a:r>
          </a:p>
          <a:p>
            <a:endParaRPr lang="en-US" sz="1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Bolstering educational content: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24X7 access: YouTube Videos, Webinars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Future: Examining ways to merge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power of interactive 1:1 with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technology -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Services always based on trusted relationships</a:t>
            </a:r>
            <a:endParaRPr lang="es-MX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11769"/>
            <a:ext cx="7630447" cy="157363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Asset Building Endgame: </a:t>
            </a:r>
            <a:b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1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</a:t>
            </a:r>
            <a: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7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Entrepreneurship: </a:t>
            </a:r>
            <a:r>
              <a:rPr lang="en-US" sz="2700" dirty="0">
                <a:latin typeface="Helvetica" panose="020B0604020202020204" pitchFamily="34" charset="0"/>
                <a:cs typeface="Helvetica" panose="020B0604020202020204" pitchFamily="34" charset="0"/>
              </a:rPr>
              <a:t>V</a:t>
            </a:r>
            <a:r>
              <a:rPr lang="en-US" sz="2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ehicle for Increasing Income and Net Worth for </a:t>
            </a:r>
            <a:r>
              <a:rPr lang="en-US" sz="27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 Owner and the Family</a:t>
            </a:r>
            <a:r>
              <a:rPr lang="es-MX" sz="27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s-MX" sz="27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s-MX" sz="2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03871"/>
            <a:ext cx="3943350" cy="3162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Criteria for Partnerships &amp; Collaborations: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Client centric orientation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Continuous vetting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There’s no free lunch: every relationship requires cultivation/time investment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nACC horizontal orange su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72" y="182948"/>
            <a:ext cx="2743200" cy="632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0547" y="2703871"/>
            <a:ext cx="3579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 = Income 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Asset Building = Managing $ +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Increase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Net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Worth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Personal = Business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Financial Capability</a:t>
            </a:r>
            <a:endParaRPr lang="es-MX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33" y="1609316"/>
            <a:ext cx="3647768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Basics: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Programs: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nACC horizontal orange su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72" y="182948"/>
            <a:ext cx="2743200" cy="632176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6343573"/>
              </p:ext>
            </p:extLst>
          </p:nvPr>
        </p:nvGraphicFramePr>
        <p:xfrm>
          <a:off x="1128250" y="1913605"/>
          <a:ext cx="3197943" cy="216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7583" y="2453859"/>
            <a:ext cx="36021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Diverse financial product options: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IDA/Matched savings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Credit/Debit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Peer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Lending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Circles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Crowd fundraising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06297273"/>
              </p:ext>
            </p:extLst>
          </p:nvPr>
        </p:nvGraphicFramePr>
        <p:xfrm>
          <a:off x="678426" y="4448786"/>
          <a:ext cx="4139381" cy="216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5131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ACC horizontal orange su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72" y="182948"/>
            <a:ext cx="2743200" cy="632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2617"/>
            <a:ext cx="7886700" cy="9925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Continued Community Needs</a:t>
            </a:r>
            <a:endParaRPr lang="es-MX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074605"/>
            <a:ext cx="7305368" cy="410235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Continued investment in helping communities effectively manage credit: repayment, building and/or repairing credit 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Funding CDFI’s that promote entrepreneurship &amp; credit development in immigrant low-income communities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Funding cross sector solutions: programs that integrate asset building with other community development, health and well being goals</a:t>
            </a:r>
          </a:p>
          <a:p>
            <a:endParaRPr lang="es-MX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</TotalTime>
  <Words>272</Words>
  <Application>Microsoft Macintosh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Helvetica</vt:lpstr>
      <vt:lpstr>Wingdings</vt:lpstr>
      <vt:lpstr>Office Theme</vt:lpstr>
      <vt:lpstr>PowerPoint Presentation</vt:lpstr>
      <vt:lpstr>Our Immigrant Base:</vt:lpstr>
      <vt:lpstr>Training, Mentoring, 1:1 Support</vt:lpstr>
      <vt:lpstr>Asset Building Endgame:  f Entrepreneurship: Vehicle for Increasing Income and Net Worth for the Business Owner and the Family </vt:lpstr>
      <vt:lpstr>Financial Capability</vt:lpstr>
      <vt:lpstr>Continued Community Needs</vt:lpstr>
    </vt:vector>
  </TitlesOfParts>
  <Company>Caldera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AnewAmerica</dc:title>
  <dc:creator>R Caldera</dc:creator>
  <cp:lastModifiedBy>Molly Bearman</cp:lastModifiedBy>
  <cp:revision>125</cp:revision>
  <cp:lastPrinted>2015-03-11T22:34:34Z</cp:lastPrinted>
  <dcterms:created xsi:type="dcterms:W3CDTF">2014-09-24T23:17:12Z</dcterms:created>
  <dcterms:modified xsi:type="dcterms:W3CDTF">2017-08-29T23:23:24Z</dcterms:modified>
</cp:coreProperties>
</file>