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52" r:id="rId1"/>
  </p:sldMasterIdLst>
  <p:notesMasterIdLst>
    <p:notesMasterId r:id="rId21"/>
  </p:notesMasterIdLst>
  <p:sldIdLst>
    <p:sldId id="256" r:id="rId2"/>
    <p:sldId id="302" r:id="rId3"/>
    <p:sldId id="296" r:id="rId4"/>
    <p:sldId id="282" r:id="rId5"/>
    <p:sldId id="280" r:id="rId6"/>
    <p:sldId id="281" r:id="rId7"/>
    <p:sldId id="285" r:id="rId8"/>
    <p:sldId id="299" r:id="rId9"/>
    <p:sldId id="287" r:id="rId10"/>
    <p:sldId id="297" r:id="rId11"/>
    <p:sldId id="298" r:id="rId12"/>
    <p:sldId id="288" r:id="rId13"/>
    <p:sldId id="264" r:id="rId14"/>
    <p:sldId id="272" r:id="rId15"/>
    <p:sldId id="300" r:id="rId16"/>
    <p:sldId id="291" r:id="rId17"/>
    <p:sldId id="301" r:id="rId18"/>
    <p:sldId id="29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46"/>
    <a:srgbClr val="000099"/>
    <a:srgbClr val="084B8F"/>
    <a:srgbClr val="064C8F"/>
    <a:srgbClr val="DE4A35"/>
    <a:srgbClr val="363C7D"/>
    <a:srgbClr val="7285B5"/>
    <a:srgbClr val="555695"/>
    <a:srgbClr val="505695"/>
    <a:srgbClr val="00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2"/>
    <p:restoredTop sz="92922"/>
  </p:normalViewPr>
  <p:slideViewPr>
    <p:cSldViewPr snapToGrid="0" snapToObjects="1">
      <p:cViewPr varScale="1">
        <p:scale>
          <a:sx n="67" d="100"/>
          <a:sy n="67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848689"/>
                </a:solidFill>
                <a:latin typeface="Gotham"/>
                <a:ea typeface="+mn-ea"/>
                <a:cs typeface="+mn-cs"/>
              </a:defRPr>
            </a:pPr>
            <a:r>
              <a:rPr lang="en-US" sz="1800" dirty="0">
                <a:solidFill>
                  <a:srgbClr val="848689"/>
                </a:solidFill>
                <a:latin typeface="Gotham"/>
              </a:rPr>
              <a:t>Age Profile of Eligible Workers, 2012-2014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848689"/>
              </a:solidFill>
              <a:latin typeface="Gotham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1613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1613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92CC-614C-B6E9-F632A247AF9F}"/>
              </c:ext>
            </c:extLst>
          </c:dPt>
          <c:dPt>
            <c:idx val="1"/>
            <c:invertIfNegative val="0"/>
            <c:bubble3D val="0"/>
            <c:spPr>
              <a:solidFill>
                <a:srgbClr val="21613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92CC-614C-B6E9-F632A247AF9F}"/>
              </c:ext>
            </c:extLst>
          </c:dPt>
          <c:dPt>
            <c:idx val="2"/>
            <c:invertIfNegative val="0"/>
            <c:bubble3D val="0"/>
            <c:spPr>
              <a:solidFill>
                <a:srgbClr val="21613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92CC-614C-B6E9-F632A247AF9F}"/>
              </c:ext>
            </c:extLst>
          </c:dPt>
          <c:dPt>
            <c:idx val="3"/>
            <c:invertIfNegative val="0"/>
            <c:bubble3D val="0"/>
            <c:spPr>
              <a:solidFill>
                <a:srgbClr val="21613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92CC-614C-B6E9-F632A247AF9F}"/>
              </c:ext>
            </c:extLst>
          </c:dPt>
          <c:dLbls>
            <c:dLbl>
              <c:idx val="0"/>
              <c:layout>
                <c:manualLayout>
                  <c:x val="9.2753623188405795E-3"/>
                  <c:y val="9.31586750806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C-614C-B6E9-F632A247AF9F}"/>
                </c:ext>
              </c:extLst>
            </c:dLbl>
            <c:dLbl>
              <c:idx val="1"/>
              <c:layout>
                <c:manualLayout>
                  <c:x val="9.2753623188405378E-3"/>
                  <c:y val="0.10480350946578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C-614C-B6E9-F632A247AF9F}"/>
                </c:ext>
              </c:extLst>
            </c:dLbl>
            <c:dLbl>
              <c:idx val="2"/>
              <c:layout>
                <c:manualLayout>
                  <c:x val="6.956521739130435E-3"/>
                  <c:y val="0.10092189800408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C-614C-B6E9-F632A247AF9F}"/>
                </c:ext>
              </c:extLst>
            </c:dLbl>
            <c:dLbl>
              <c:idx val="3"/>
              <c:layout>
                <c:manualLayout>
                  <c:x val="6.956521739130435E-3"/>
                  <c:y val="8.927706361900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CC-614C-B6E9-F632A247A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7BB2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18-29:</c:v>
                </c:pt>
                <c:pt idx="1">
                  <c:v>30-44: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0.35</c:v>
                </c:pt>
                <c:pt idx="1">
                  <c:v>0.34200000000000003</c:v>
                </c:pt>
                <c:pt idx="2">
                  <c:v>0.188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CC-614C-B6E9-F632A247A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9852856"/>
        <c:axId val="449855600"/>
        <c:axId val="0"/>
      </c:bar3DChart>
      <c:catAx>
        <c:axId val="44985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848689"/>
                </a:solidFill>
                <a:latin typeface="Gotham"/>
                <a:ea typeface="+mn-ea"/>
                <a:cs typeface="+mn-cs"/>
              </a:defRPr>
            </a:pPr>
            <a:endParaRPr lang="en-US"/>
          </a:p>
        </c:txPr>
        <c:crossAx val="449855600"/>
        <c:crosses val="autoZero"/>
        <c:auto val="1"/>
        <c:lblAlgn val="ctr"/>
        <c:lblOffset val="100"/>
        <c:noMultiLvlLbl val="0"/>
      </c:catAx>
      <c:valAx>
        <c:axId val="44985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85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rgbClr val="216131"/>
                </a:solidFill>
                <a:latin typeface="Gotham"/>
                <a:ea typeface="+mn-ea"/>
                <a:cs typeface="+mn-cs"/>
              </a:defRPr>
            </a:pPr>
            <a:r>
              <a:rPr lang="en-US" sz="2400">
                <a:solidFill>
                  <a:srgbClr val="216131"/>
                </a:solidFill>
              </a:rPr>
              <a:t>The power of compound interest</a:t>
            </a:r>
          </a:p>
        </c:rich>
      </c:tx>
      <c:layout>
        <c:manualLayout>
          <c:xMode val="edge"/>
          <c:yMode val="edge"/>
          <c:x val="0.2054361108999927"/>
          <c:y val="1.14670275590551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960311779209414E-2"/>
          <c:y val="0.14611096026789755"/>
          <c:w val="0.86332417713679166"/>
          <c:h val="0.65973959865466714"/>
        </c:manualLayout>
      </c:layout>
      <c:areaChart>
        <c:grouping val="stacked"/>
        <c:varyColors val="0"/>
        <c:ser>
          <c:idx val="0"/>
          <c:order val="0"/>
          <c:tx>
            <c:strRef>
              <c:f>Data!$M$2</c:f>
              <c:strCache>
                <c:ptCount val="1"/>
                <c:pt idx="0">
                  <c:v>Contributions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6"/>
              </a:innerShdw>
            </a:effectLst>
          </c:spPr>
          <c:cat>
            <c:numRef>
              <c:f>Data!$A$2:$A$42</c:f>
              <c:numCache>
                <c:formatCode>General</c:formatCode>
                <c:ptCount val="9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</c:numCache>
            </c:numRef>
          </c:cat>
          <c:val>
            <c:numRef>
              <c:f>Data!$I$2:$I$42</c:f>
              <c:numCache>
                <c:formatCode>_("$"* #,##0_);_("$"* \(#,##0\);_("$"* "-"??_);_(@_)</c:formatCode>
                <c:ptCount val="9"/>
                <c:pt idx="0">
                  <c:v>1500</c:v>
                </c:pt>
                <c:pt idx="1">
                  <c:v>12952.806144239999</c:v>
                </c:pt>
                <c:pt idx="2">
                  <c:v>25948.373199675971</c:v>
                </c:pt>
                <c:pt idx="3">
                  <c:v>39606.844781687651</c:v>
                </c:pt>
                <c:pt idx="4">
                  <c:v>53962.035683387163</c:v>
                </c:pt>
                <c:pt idx="5">
                  <c:v>69049.485592177429</c:v>
                </c:pt>
                <c:pt idx="6">
                  <c:v>84906.547076696326</c:v>
                </c:pt>
                <c:pt idx="7">
                  <c:v>101572.47806197933</c:v>
                </c:pt>
                <c:pt idx="8">
                  <c:v>119088.53902178476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3-DB43-BB30-EA719BE4DFF9}"/>
            </c:ext>
          </c:extLst>
        </c:ser>
        <c:ser>
          <c:idx val="1"/>
          <c:order val="1"/>
          <c:tx>
            <c:strRef>
              <c:f>Data!$M$3</c:f>
              <c:strCache>
                <c:ptCount val="1"/>
                <c:pt idx="0">
                  <c:v>Interest Earned</c:v>
                </c:pt>
              </c:strCache>
            </c:strRef>
          </c:tx>
          <c:spPr>
            <a:solidFill>
              <a:srgbClr val="E7BB2D"/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cat>
            <c:numRef>
              <c:f>Data!$A$2:$A$42</c:f>
              <c:numCache>
                <c:formatCode>General</c:formatCode>
                <c:ptCount val="9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</c:numCache>
            </c:numRef>
          </c:cat>
          <c:val>
            <c:numRef>
              <c:f>Data!$J$2:$J$42</c:f>
              <c:numCache>
                <c:formatCode>_("$"* #,##0_);_("$"* \(#,##0\);_("$"* "-"??_);_(@_)</c:formatCode>
                <c:ptCount val="9"/>
                <c:pt idx="0">
                  <c:v>37.5</c:v>
                </c:pt>
                <c:pt idx="1">
                  <c:v>1884.0803654235001</c:v>
                </c:pt>
                <c:pt idx="2">
                  <c:v>7694.1818583037566</c:v>
                </c:pt>
                <c:pt idx="3">
                  <c:v>18787.218145294359</c:v>
                </c:pt>
                <c:pt idx="4">
                  <c:v>36810.366921903857</c:v>
                </c:pt>
                <c:pt idx="5">
                  <c:v>63875.460207488315</c:v>
                </c:pt>
                <c:pt idx="6">
                  <c:v>102687.84790835793</c:v>
                </c:pt>
                <c:pt idx="7">
                  <c:v>156710.88890751902</c:v>
                </c:pt>
                <c:pt idx="8">
                  <c:v>230375.91417993212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3-DB43-BB30-EA719BE4D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98272"/>
        <c:axId val="34199808"/>
      </c:areaChart>
      <c:catAx>
        <c:axId val="341982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ea typeface="+mn-ea"/>
                <a:cs typeface="+mn-cs"/>
              </a:defRPr>
            </a:pPr>
            <a:endParaRPr lang="en-US"/>
          </a:p>
        </c:txPr>
        <c:crossAx val="34199808"/>
        <c:crosses val="autoZero"/>
        <c:auto val="1"/>
        <c:lblAlgn val="ctr"/>
        <c:lblOffset val="100"/>
        <c:noMultiLvlLbl val="0"/>
      </c:catAx>
      <c:valAx>
        <c:axId val="34199808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/>
                <a:ea typeface="+mn-ea"/>
                <a:cs typeface="+mn-cs"/>
              </a:defRPr>
            </a:pPr>
            <a:endParaRPr lang="en-US"/>
          </a:p>
        </c:txPr>
        <c:crossAx val="34198272"/>
        <c:crosses val="autoZero"/>
        <c:crossBetween val="midCat"/>
        <c:minorUnit val="5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Gotham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BC623-E027-4F3E-8D4E-725B5062D4BC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2EE74038-4AC0-4BFB-B84C-C2AD784C5E28}">
      <dgm:prSet phldrT="[Text]"/>
      <dgm:spPr>
        <a:solidFill>
          <a:srgbClr val="084B8F"/>
        </a:solidFill>
      </dgm:spPr>
      <dgm:t>
        <a:bodyPr/>
        <a:lstStyle/>
        <a:p>
          <a:r>
            <a:rPr lang="en-US" dirty="0">
              <a:latin typeface="Gotham Bold" pitchFamily="2" charset="0"/>
              <a:cs typeface="Gotham Bold" pitchFamily="2" charset="0"/>
            </a:rPr>
            <a:t>2018</a:t>
          </a:r>
        </a:p>
      </dgm:t>
    </dgm:pt>
    <dgm:pt modelId="{F0DC7000-0D99-4332-A395-6A8A46CB9BBD}" type="parTrans" cxnId="{2F06C108-9C26-44D7-96AB-D5C05989AB17}">
      <dgm:prSet/>
      <dgm:spPr/>
      <dgm:t>
        <a:bodyPr/>
        <a:lstStyle/>
        <a:p>
          <a:endParaRPr lang="en-US"/>
        </a:p>
      </dgm:t>
    </dgm:pt>
    <dgm:pt modelId="{A7979E71-D267-41F5-AE38-A601D62FA01A}" type="sibTrans" cxnId="{2F06C108-9C26-44D7-96AB-D5C05989AB17}">
      <dgm:prSet/>
      <dgm:spPr/>
      <dgm:t>
        <a:bodyPr/>
        <a:lstStyle/>
        <a:p>
          <a:endParaRPr lang="en-US"/>
        </a:p>
      </dgm:t>
    </dgm:pt>
    <dgm:pt modelId="{E62C0237-ABA1-4E35-8655-8567D5E7B4EF}">
      <dgm:prSet phldrT="[Text]"/>
      <dgm:spPr>
        <a:solidFill>
          <a:srgbClr val="E7BB2D"/>
        </a:solidFill>
      </dgm:spPr>
      <dgm:t>
        <a:bodyPr/>
        <a:lstStyle/>
        <a:p>
          <a:r>
            <a:rPr lang="en-US" dirty="0">
              <a:latin typeface="Gotham Bold" pitchFamily="2" charset="0"/>
              <a:cs typeface="Gotham Bold" pitchFamily="2" charset="0"/>
            </a:rPr>
            <a:t>2021</a:t>
          </a:r>
        </a:p>
      </dgm:t>
    </dgm:pt>
    <dgm:pt modelId="{EC683F29-14CB-4F66-881A-1182EDE075CD}" type="parTrans" cxnId="{81194B21-F14D-404E-9B5D-DD4018B9A023}">
      <dgm:prSet/>
      <dgm:spPr/>
      <dgm:t>
        <a:bodyPr/>
        <a:lstStyle/>
        <a:p>
          <a:endParaRPr lang="en-US"/>
        </a:p>
      </dgm:t>
    </dgm:pt>
    <dgm:pt modelId="{8BC760E0-F492-436B-8338-CFAE90DBD00B}" type="sibTrans" cxnId="{81194B21-F14D-404E-9B5D-DD4018B9A023}">
      <dgm:prSet/>
      <dgm:spPr/>
      <dgm:t>
        <a:bodyPr/>
        <a:lstStyle/>
        <a:p>
          <a:endParaRPr lang="en-US"/>
        </a:p>
      </dgm:t>
    </dgm:pt>
    <dgm:pt modelId="{DCD26915-0D32-4CE0-A85B-4A89DE346020}">
      <dgm:prSet phldrT="[Text]"/>
      <dgm:spPr>
        <a:solidFill>
          <a:srgbClr val="084B8F"/>
        </a:solidFill>
      </dgm:spPr>
      <dgm:t>
        <a:bodyPr/>
        <a:lstStyle/>
        <a:p>
          <a:r>
            <a:rPr lang="en-US" dirty="0">
              <a:latin typeface="Gotham Bold" pitchFamily="2" charset="0"/>
              <a:cs typeface="Gotham Bold" pitchFamily="2" charset="0"/>
            </a:rPr>
            <a:t>2022</a:t>
          </a:r>
        </a:p>
      </dgm:t>
    </dgm:pt>
    <dgm:pt modelId="{7A5F6E4F-BB0F-4E99-84A4-D51AC40020B2}" type="parTrans" cxnId="{91B6ECAE-6103-4F21-9F6F-3B53445D43B3}">
      <dgm:prSet/>
      <dgm:spPr/>
      <dgm:t>
        <a:bodyPr/>
        <a:lstStyle/>
        <a:p>
          <a:endParaRPr lang="en-US"/>
        </a:p>
      </dgm:t>
    </dgm:pt>
    <dgm:pt modelId="{AB89B272-88D1-467D-B8C2-F1487AF90FE2}" type="sibTrans" cxnId="{91B6ECAE-6103-4F21-9F6F-3B53445D43B3}">
      <dgm:prSet/>
      <dgm:spPr/>
      <dgm:t>
        <a:bodyPr/>
        <a:lstStyle/>
        <a:p>
          <a:endParaRPr lang="en-US"/>
        </a:p>
      </dgm:t>
    </dgm:pt>
    <dgm:pt modelId="{0AFC9897-0D7E-404A-9921-7C9C6F660C8D}">
      <dgm:prSet/>
      <dgm:spPr>
        <a:solidFill>
          <a:srgbClr val="E7BB2D"/>
        </a:solidFill>
      </dgm:spPr>
      <dgm:t>
        <a:bodyPr/>
        <a:lstStyle/>
        <a:p>
          <a:r>
            <a:rPr lang="en-US" dirty="0">
              <a:latin typeface="Gotham Bold" pitchFamily="2" charset="0"/>
              <a:cs typeface="Gotham Bold" pitchFamily="2" charset="0"/>
            </a:rPr>
            <a:t>2019</a:t>
          </a:r>
        </a:p>
      </dgm:t>
    </dgm:pt>
    <dgm:pt modelId="{0D741282-3BF5-40BA-8706-C2BCDF9B3249}" type="parTrans" cxnId="{62A01974-6A65-4593-A55B-DD48316C7AB5}">
      <dgm:prSet/>
      <dgm:spPr/>
      <dgm:t>
        <a:bodyPr/>
        <a:lstStyle/>
        <a:p>
          <a:endParaRPr lang="en-US"/>
        </a:p>
      </dgm:t>
    </dgm:pt>
    <dgm:pt modelId="{2C9CD05A-CDBA-4D15-B293-217BC162DF64}" type="sibTrans" cxnId="{62A01974-6A65-4593-A55B-DD48316C7AB5}">
      <dgm:prSet/>
      <dgm:spPr/>
      <dgm:t>
        <a:bodyPr/>
        <a:lstStyle/>
        <a:p>
          <a:endParaRPr lang="en-US"/>
        </a:p>
      </dgm:t>
    </dgm:pt>
    <dgm:pt modelId="{2E80F028-19E8-43BA-9EF4-AFB670E191F1}">
      <dgm:prSet/>
      <dgm:spPr>
        <a:solidFill>
          <a:srgbClr val="064C8F"/>
        </a:solidFill>
      </dgm:spPr>
      <dgm:t>
        <a:bodyPr/>
        <a:lstStyle/>
        <a:p>
          <a:r>
            <a:rPr lang="en-US" dirty="0">
              <a:latin typeface="Gotham Bold" pitchFamily="2" charset="0"/>
              <a:cs typeface="Gotham Bold" pitchFamily="2" charset="0"/>
            </a:rPr>
            <a:t>2020</a:t>
          </a:r>
        </a:p>
      </dgm:t>
    </dgm:pt>
    <dgm:pt modelId="{D8CB2874-4EA4-42E0-820A-66AA95C3E01C}" type="parTrans" cxnId="{EF10ED45-3971-4D9C-8D12-A38395AE5C23}">
      <dgm:prSet/>
      <dgm:spPr/>
      <dgm:t>
        <a:bodyPr/>
        <a:lstStyle/>
        <a:p>
          <a:endParaRPr lang="en-US"/>
        </a:p>
      </dgm:t>
    </dgm:pt>
    <dgm:pt modelId="{3883FD57-813A-4478-9623-E917441B43C0}" type="sibTrans" cxnId="{EF10ED45-3971-4D9C-8D12-A38395AE5C23}">
      <dgm:prSet/>
      <dgm:spPr/>
      <dgm:t>
        <a:bodyPr/>
        <a:lstStyle/>
        <a:p>
          <a:endParaRPr lang="en-US"/>
        </a:p>
      </dgm:t>
    </dgm:pt>
    <dgm:pt modelId="{DEB97A2B-9512-48BD-8AE9-11EB0C28A1DB}" type="pres">
      <dgm:prSet presAssocID="{6BBBC623-E027-4F3E-8D4E-725B5062D4BC}" presName="Name0" presStyleCnt="0">
        <dgm:presLayoutVars>
          <dgm:dir/>
          <dgm:animLvl val="lvl"/>
          <dgm:resizeHandles val="exact"/>
        </dgm:presLayoutVars>
      </dgm:prSet>
      <dgm:spPr/>
    </dgm:pt>
    <dgm:pt modelId="{B73E65BD-621B-41E7-BAE5-A3ED8624A959}" type="pres">
      <dgm:prSet presAssocID="{2EE74038-4AC0-4BFB-B84C-C2AD784C5E2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0D2BB22-8A04-413C-A974-1BE3FBAAC492}" type="pres">
      <dgm:prSet presAssocID="{A7979E71-D267-41F5-AE38-A601D62FA01A}" presName="parTxOnlySpace" presStyleCnt="0"/>
      <dgm:spPr/>
    </dgm:pt>
    <dgm:pt modelId="{755E3293-7E98-450B-8719-21DF8EC3B46E}" type="pres">
      <dgm:prSet presAssocID="{0AFC9897-0D7E-404A-9921-7C9C6F660C8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9F945DB-CA24-4DB5-8252-E4A986CCA44B}" type="pres">
      <dgm:prSet presAssocID="{2C9CD05A-CDBA-4D15-B293-217BC162DF64}" presName="parTxOnlySpace" presStyleCnt="0"/>
      <dgm:spPr/>
    </dgm:pt>
    <dgm:pt modelId="{4A03338D-3171-482B-A14E-FF130F43695D}" type="pres">
      <dgm:prSet presAssocID="{2E80F028-19E8-43BA-9EF4-AFB670E191F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09E276C-425F-437D-8BE4-7B9243E4BDBD}" type="pres">
      <dgm:prSet presAssocID="{3883FD57-813A-4478-9623-E917441B43C0}" presName="parTxOnlySpace" presStyleCnt="0"/>
      <dgm:spPr/>
    </dgm:pt>
    <dgm:pt modelId="{07DE155A-71FA-4877-A8C2-0026FDAA69E8}" type="pres">
      <dgm:prSet presAssocID="{E62C0237-ABA1-4E35-8655-8567D5E7B4E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A69BDC6-0287-4D01-B65B-91D65186AA92}" type="pres">
      <dgm:prSet presAssocID="{8BC760E0-F492-436B-8338-CFAE90DBD00B}" presName="parTxOnlySpace" presStyleCnt="0"/>
      <dgm:spPr/>
    </dgm:pt>
    <dgm:pt modelId="{BA479ED6-FB9E-4D6D-879B-B89AFD3031A2}" type="pres">
      <dgm:prSet presAssocID="{DCD26915-0D32-4CE0-A85B-4A89DE34602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F06C108-9C26-44D7-96AB-D5C05989AB17}" srcId="{6BBBC623-E027-4F3E-8D4E-725B5062D4BC}" destId="{2EE74038-4AC0-4BFB-B84C-C2AD784C5E28}" srcOrd="0" destOrd="0" parTransId="{F0DC7000-0D99-4332-A395-6A8A46CB9BBD}" sibTransId="{A7979E71-D267-41F5-AE38-A601D62FA01A}"/>
    <dgm:cxn modelId="{C951A20D-A350-477C-B674-6550D2FA0BE2}" type="presOf" srcId="{E62C0237-ABA1-4E35-8655-8567D5E7B4EF}" destId="{07DE155A-71FA-4877-A8C2-0026FDAA69E8}" srcOrd="0" destOrd="0" presId="urn:microsoft.com/office/officeart/2005/8/layout/chevron1"/>
    <dgm:cxn modelId="{F436DD10-E0F3-4B8E-9BF3-AA1F0C9511E6}" type="presOf" srcId="{DCD26915-0D32-4CE0-A85B-4A89DE346020}" destId="{BA479ED6-FB9E-4D6D-879B-B89AFD3031A2}" srcOrd="0" destOrd="0" presId="urn:microsoft.com/office/officeart/2005/8/layout/chevron1"/>
    <dgm:cxn modelId="{4188F220-0145-439F-8E8A-E7BE97DD54BF}" type="presOf" srcId="{2EE74038-4AC0-4BFB-B84C-C2AD784C5E28}" destId="{B73E65BD-621B-41E7-BAE5-A3ED8624A959}" srcOrd="0" destOrd="0" presId="urn:microsoft.com/office/officeart/2005/8/layout/chevron1"/>
    <dgm:cxn modelId="{81194B21-F14D-404E-9B5D-DD4018B9A023}" srcId="{6BBBC623-E027-4F3E-8D4E-725B5062D4BC}" destId="{E62C0237-ABA1-4E35-8655-8567D5E7B4EF}" srcOrd="3" destOrd="0" parTransId="{EC683F29-14CB-4F66-881A-1182EDE075CD}" sibTransId="{8BC760E0-F492-436B-8338-CFAE90DBD00B}"/>
    <dgm:cxn modelId="{85290337-D186-4D22-9615-C02ECF5709C0}" type="presOf" srcId="{6BBBC623-E027-4F3E-8D4E-725B5062D4BC}" destId="{DEB97A2B-9512-48BD-8AE9-11EB0C28A1DB}" srcOrd="0" destOrd="0" presId="urn:microsoft.com/office/officeart/2005/8/layout/chevron1"/>
    <dgm:cxn modelId="{EF10ED45-3971-4D9C-8D12-A38395AE5C23}" srcId="{6BBBC623-E027-4F3E-8D4E-725B5062D4BC}" destId="{2E80F028-19E8-43BA-9EF4-AFB670E191F1}" srcOrd="2" destOrd="0" parTransId="{D8CB2874-4EA4-42E0-820A-66AA95C3E01C}" sibTransId="{3883FD57-813A-4478-9623-E917441B43C0}"/>
    <dgm:cxn modelId="{0A6CD562-50AF-4F48-A9FD-CEC78941A88E}" type="presOf" srcId="{2E80F028-19E8-43BA-9EF4-AFB670E191F1}" destId="{4A03338D-3171-482B-A14E-FF130F43695D}" srcOrd="0" destOrd="0" presId="urn:microsoft.com/office/officeart/2005/8/layout/chevron1"/>
    <dgm:cxn modelId="{62A01974-6A65-4593-A55B-DD48316C7AB5}" srcId="{6BBBC623-E027-4F3E-8D4E-725B5062D4BC}" destId="{0AFC9897-0D7E-404A-9921-7C9C6F660C8D}" srcOrd="1" destOrd="0" parTransId="{0D741282-3BF5-40BA-8706-C2BCDF9B3249}" sibTransId="{2C9CD05A-CDBA-4D15-B293-217BC162DF64}"/>
    <dgm:cxn modelId="{FF96A594-0F8E-46D2-A6F8-A8504C7FC673}" type="presOf" srcId="{0AFC9897-0D7E-404A-9921-7C9C6F660C8D}" destId="{755E3293-7E98-450B-8719-21DF8EC3B46E}" srcOrd="0" destOrd="0" presId="urn:microsoft.com/office/officeart/2005/8/layout/chevron1"/>
    <dgm:cxn modelId="{91B6ECAE-6103-4F21-9F6F-3B53445D43B3}" srcId="{6BBBC623-E027-4F3E-8D4E-725B5062D4BC}" destId="{DCD26915-0D32-4CE0-A85B-4A89DE346020}" srcOrd="4" destOrd="0" parTransId="{7A5F6E4F-BB0F-4E99-84A4-D51AC40020B2}" sibTransId="{AB89B272-88D1-467D-B8C2-F1487AF90FE2}"/>
    <dgm:cxn modelId="{85C8F1C4-705F-4146-B13B-99A4A5E099C1}" type="presParOf" srcId="{DEB97A2B-9512-48BD-8AE9-11EB0C28A1DB}" destId="{B73E65BD-621B-41E7-BAE5-A3ED8624A959}" srcOrd="0" destOrd="0" presId="urn:microsoft.com/office/officeart/2005/8/layout/chevron1"/>
    <dgm:cxn modelId="{F563A882-316D-4241-B605-DD070066ED9A}" type="presParOf" srcId="{DEB97A2B-9512-48BD-8AE9-11EB0C28A1DB}" destId="{50D2BB22-8A04-413C-A974-1BE3FBAAC492}" srcOrd="1" destOrd="0" presId="urn:microsoft.com/office/officeart/2005/8/layout/chevron1"/>
    <dgm:cxn modelId="{C3C70775-C100-4961-9831-BE075660B5ED}" type="presParOf" srcId="{DEB97A2B-9512-48BD-8AE9-11EB0C28A1DB}" destId="{755E3293-7E98-450B-8719-21DF8EC3B46E}" srcOrd="2" destOrd="0" presId="urn:microsoft.com/office/officeart/2005/8/layout/chevron1"/>
    <dgm:cxn modelId="{9B35FE6B-DDEB-42D4-BFF9-0BDB42ADDFC5}" type="presParOf" srcId="{DEB97A2B-9512-48BD-8AE9-11EB0C28A1DB}" destId="{59F945DB-CA24-4DB5-8252-E4A986CCA44B}" srcOrd="3" destOrd="0" presId="urn:microsoft.com/office/officeart/2005/8/layout/chevron1"/>
    <dgm:cxn modelId="{A793BB05-D383-4E02-9176-506E28903734}" type="presParOf" srcId="{DEB97A2B-9512-48BD-8AE9-11EB0C28A1DB}" destId="{4A03338D-3171-482B-A14E-FF130F43695D}" srcOrd="4" destOrd="0" presId="urn:microsoft.com/office/officeart/2005/8/layout/chevron1"/>
    <dgm:cxn modelId="{E505E268-A1C7-4517-8416-C679A5006CE3}" type="presParOf" srcId="{DEB97A2B-9512-48BD-8AE9-11EB0C28A1DB}" destId="{909E276C-425F-437D-8BE4-7B9243E4BDBD}" srcOrd="5" destOrd="0" presId="urn:microsoft.com/office/officeart/2005/8/layout/chevron1"/>
    <dgm:cxn modelId="{C8D7242C-6E54-46CE-9D12-216E22C39F1F}" type="presParOf" srcId="{DEB97A2B-9512-48BD-8AE9-11EB0C28A1DB}" destId="{07DE155A-71FA-4877-A8C2-0026FDAA69E8}" srcOrd="6" destOrd="0" presId="urn:microsoft.com/office/officeart/2005/8/layout/chevron1"/>
    <dgm:cxn modelId="{F0705668-DF39-49A2-8562-F1CDD5C7FB5C}" type="presParOf" srcId="{DEB97A2B-9512-48BD-8AE9-11EB0C28A1DB}" destId="{FA69BDC6-0287-4D01-B65B-91D65186AA92}" srcOrd="7" destOrd="0" presId="urn:microsoft.com/office/officeart/2005/8/layout/chevron1"/>
    <dgm:cxn modelId="{5A22DD5F-AA55-4639-9AD0-BA3014443807}" type="presParOf" srcId="{DEB97A2B-9512-48BD-8AE9-11EB0C28A1DB}" destId="{BA479ED6-FB9E-4D6D-879B-B89AFD3031A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65BD-621B-41E7-BAE5-A3ED8624A959}">
      <dsp:nvSpPr>
        <dsp:cNvPr id="0" name=""/>
        <dsp:cNvSpPr/>
      </dsp:nvSpPr>
      <dsp:spPr>
        <a:xfrm>
          <a:off x="1909" y="319657"/>
          <a:ext cx="1699345" cy="679738"/>
        </a:xfrm>
        <a:prstGeom prst="chevron">
          <a:avLst/>
        </a:prstGeom>
        <a:solidFill>
          <a:srgbClr val="084B8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Gotham Bold" pitchFamily="2" charset="0"/>
              <a:cs typeface="Gotham Bold" pitchFamily="2" charset="0"/>
            </a:rPr>
            <a:t>2018</a:t>
          </a:r>
        </a:p>
      </dsp:txBody>
      <dsp:txXfrm>
        <a:off x="341778" y="319657"/>
        <a:ext cx="1019607" cy="679738"/>
      </dsp:txXfrm>
    </dsp:sp>
    <dsp:sp modelId="{755E3293-7E98-450B-8719-21DF8EC3B46E}">
      <dsp:nvSpPr>
        <dsp:cNvPr id="0" name=""/>
        <dsp:cNvSpPr/>
      </dsp:nvSpPr>
      <dsp:spPr>
        <a:xfrm>
          <a:off x="1531320" y="319657"/>
          <a:ext cx="1699345" cy="679738"/>
        </a:xfrm>
        <a:prstGeom prst="chevron">
          <a:avLst/>
        </a:prstGeom>
        <a:solidFill>
          <a:srgbClr val="E7BB2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Gotham Bold" pitchFamily="2" charset="0"/>
              <a:cs typeface="Gotham Bold" pitchFamily="2" charset="0"/>
            </a:rPr>
            <a:t>2019</a:t>
          </a:r>
        </a:p>
      </dsp:txBody>
      <dsp:txXfrm>
        <a:off x="1871189" y="319657"/>
        <a:ext cx="1019607" cy="679738"/>
      </dsp:txXfrm>
    </dsp:sp>
    <dsp:sp modelId="{4A03338D-3171-482B-A14E-FF130F43695D}">
      <dsp:nvSpPr>
        <dsp:cNvPr id="0" name=""/>
        <dsp:cNvSpPr/>
      </dsp:nvSpPr>
      <dsp:spPr>
        <a:xfrm>
          <a:off x="3060732" y="319657"/>
          <a:ext cx="1699345" cy="679738"/>
        </a:xfrm>
        <a:prstGeom prst="chevron">
          <a:avLst/>
        </a:prstGeom>
        <a:solidFill>
          <a:srgbClr val="064C8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Gotham Bold" pitchFamily="2" charset="0"/>
              <a:cs typeface="Gotham Bold" pitchFamily="2" charset="0"/>
            </a:rPr>
            <a:t>2020</a:t>
          </a:r>
        </a:p>
      </dsp:txBody>
      <dsp:txXfrm>
        <a:off x="3400601" y="319657"/>
        <a:ext cx="1019607" cy="679738"/>
      </dsp:txXfrm>
    </dsp:sp>
    <dsp:sp modelId="{07DE155A-71FA-4877-A8C2-0026FDAA69E8}">
      <dsp:nvSpPr>
        <dsp:cNvPr id="0" name=""/>
        <dsp:cNvSpPr/>
      </dsp:nvSpPr>
      <dsp:spPr>
        <a:xfrm>
          <a:off x="4590143" y="319657"/>
          <a:ext cx="1699345" cy="679738"/>
        </a:xfrm>
        <a:prstGeom prst="chevron">
          <a:avLst/>
        </a:prstGeom>
        <a:solidFill>
          <a:srgbClr val="E7BB2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Gotham Bold" pitchFamily="2" charset="0"/>
              <a:cs typeface="Gotham Bold" pitchFamily="2" charset="0"/>
            </a:rPr>
            <a:t>2021</a:t>
          </a:r>
        </a:p>
      </dsp:txBody>
      <dsp:txXfrm>
        <a:off x="4930012" y="319657"/>
        <a:ext cx="1019607" cy="679738"/>
      </dsp:txXfrm>
    </dsp:sp>
    <dsp:sp modelId="{BA479ED6-FB9E-4D6D-879B-B89AFD3031A2}">
      <dsp:nvSpPr>
        <dsp:cNvPr id="0" name=""/>
        <dsp:cNvSpPr/>
      </dsp:nvSpPr>
      <dsp:spPr>
        <a:xfrm>
          <a:off x="6119554" y="319657"/>
          <a:ext cx="1699345" cy="679738"/>
        </a:xfrm>
        <a:prstGeom prst="chevron">
          <a:avLst/>
        </a:prstGeom>
        <a:solidFill>
          <a:srgbClr val="084B8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Gotham Bold" pitchFamily="2" charset="0"/>
              <a:cs typeface="Gotham Bold" pitchFamily="2" charset="0"/>
            </a:rPr>
            <a:t>2022</a:t>
          </a:r>
        </a:p>
      </dsp:txBody>
      <dsp:txXfrm>
        <a:off x="6459423" y="319657"/>
        <a:ext cx="1019607" cy="67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0.70928</cdr:x>
      <cdr:y>0.09765</cdr:y>
    </cdr:from>
    <cdr:to>
      <cdr:x>0.92898</cdr:x>
      <cdr:y>0.31291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19374" y="470353"/>
          <a:ext cx="2081331" cy="103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Gotham"/>
            </a:rPr>
            <a:t>Total Account Value:</a:t>
          </a:r>
        </a:p>
        <a:p xmlns:a="http://schemas.openxmlformats.org/drawingml/2006/main">
          <a:r>
            <a:rPr lang="en-US" sz="1600" dirty="0">
              <a:solidFill>
                <a:schemeClr val="tx1"/>
              </a:solidFill>
              <a:latin typeface="Gotham"/>
            </a:rPr>
            <a:t>$349,464</a:t>
          </a:r>
        </a:p>
      </cdr:txBody>
    </cdr:sp>
  </cdr:relSizeAnchor>
  <cdr:relSizeAnchor xmlns:cdr="http://schemas.openxmlformats.org/drawingml/2006/chartDrawing">
    <cdr:from>
      <cdr:x>0.70448</cdr:x>
      <cdr:y>0.48276</cdr:y>
    </cdr:from>
    <cdr:to>
      <cdr:x>0.91779</cdr:x>
      <cdr:y>0.65517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14446" y="2133600"/>
          <a:ext cx="1609168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rgbClr val="216131"/>
              </a:solidFill>
              <a:latin typeface="Gotham"/>
            </a:rPr>
            <a:t>Total Interest Earned:</a:t>
          </a:r>
        </a:p>
        <a:p xmlns:a="http://schemas.openxmlformats.org/drawingml/2006/main">
          <a:pPr algn="ctr"/>
          <a:r>
            <a:rPr lang="en-US" sz="1400" dirty="0">
              <a:solidFill>
                <a:srgbClr val="216131"/>
              </a:solidFill>
              <a:latin typeface="Gotham"/>
            </a:rPr>
            <a:t>$230,376</a:t>
          </a:r>
        </a:p>
      </cdr:txBody>
    </cdr:sp>
  </cdr:relSizeAnchor>
  <cdr:relSizeAnchor xmlns:cdr="http://schemas.openxmlformats.org/drawingml/2006/chartDrawing">
    <cdr:from>
      <cdr:x>0.70739</cdr:x>
      <cdr:y>0.72414</cdr:y>
    </cdr:from>
    <cdr:to>
      <cdr:x>0.95928</cdr:x>
      <cdr:y>0.86207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6409" y="3200400"/>
          <a:ext cx="1900207" cy="609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E7BB2D"/>
              </a:solidFill>
              <a:latin typeface="Gotham"/>
            </a:rPr>
            <a:t>Total Contributions $119,089</a:t>
          </a:r>
        </a:p>
      </cdr:txBody>
    </cdr:sp>
  </cdr:relSizeAnchor>
  <cdr:relSizeAnchor xmlns:cdr="http://schemas.openxmlformats.org/drawingml/2006/chartDrawing">
    <cdr:from>
      <cdr:x>0.04871</cdr:x>
      <cdr:y>0.93369</cdr:y>
    </cdr:from>
    <cdr:to>
      <cdr:x>0.95092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3388" y="5776384"/>
          <a:ext cx="9508067" cy="410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dirty="0">
            <a:latin typeface="Gotham"/>
          </a:endParaRPr>
        </a:p>
      </cdr:txBody>
    </cdr:sp>
  </cdr:relSizeAnchor>
  <cdr:relSizeAnchor xmlns:cdr="http://schemas.openxmlformats.org/drawingml/2006/chartDrawing">
    <cdr:from>
      <cdr:x>0.07924</cdr:x>
      <cdr:y>0.8522</cdr:y>
    </cdr:from>
    <cdr:to>
      <cdr:x>0.16601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35122" y="59795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0.32332</cdr:x>
      <cdr:y>0.1931</cdr:y>
    </cdr:from>
    <cdr:to>
      <cdr:x>0.53739</cdr:x>
      <cdr:y>0.46774</cdr:y>
    </cdr:to>
    <cdr:sp macro="" textlink="">
      <cdr:nvSpPr>
        <cdr:cNvPr id="8" name="Rounded Rectangle 7">
          <a:extLst xmlns:a="http://schemas.openxmlformats.org/drawingml/2006/main">
            <a:ext uri="{FF2B5EF4-FFF2-40B4-BE49-F238E27FC236}">
              <a16:creationId xmlns:a16="http://schemas.microsoft.com/office/drawing/2014/main" id="{018E1C70-051A-AB40-9B8C-298FD1131DE4}"/>
            </a:ext>
          </a:extLst>
        </cdr:cNvPr>
        <cdr:cNvSpPr/>
      </cdr:nvSpPr>
      <cdr:spPr>
        <a:xfrm xmlns:a="http://schemas.openxmlformats.org/drawingml/2006/main">
          <a:off x="3062976" y="930153"/>
          <a:ext cx="2028011" cy="1322928"/>
        </a:xfrm>
        <a:prstGeom xmlns:a="http://schemas.openxmlformats.org/drawingml/2006/main" prst="roundRect">
          <a:avLst>
            <a:gd name="adj" fmla="val 30877"/>
          </a:avLst>
        </a:prstGeom>
        <a:solidFill xmlns:a="http://schemas.openxmlformats.org/drawingml/2006/main">
          <a:srgbClr val="848689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Gotham"/>
            </a:rPr>
            <a:t>Default Contribution Rate: </a:t>
          </a:r>
        </a:p>
        <a:p xmlns:a="http://schemas.openxmlformats.org/drawingml/2006/main">
          <a:r>
            <a:rPr lang="en-US" sz="1400" dirty="0">
              <a:solidFill>
                <a:schemeClr val="bg1"/>
              </a:solidFill>
              <a:latin typeface="Gotham"/>
            </a:rPr>
            <a:t>5% escalating 1% a year to 8% in Year 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4C2A5-CC71-AF41-8138-50F7C09DBDBA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B426-E6AA-6E42-A76C-A121EA0E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More Californians are retiring with very little savings,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9B426-E6AA-6E42-A76C-A121EA0E3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9B426-E6AA-6E42-A76C-A121EA0E3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1295-CEBC-0544-96AD-4A6FF5DEE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4F48D-3D98-EA46-A518-FCC2A689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1988E-3B27-5748-94D5-B80C109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A4D99-ADE7-A140-93D1-EDACE08E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93CF-4C73-C742-A4B0-BDB4430B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898A-71ED-D444-B159-1F727E1E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4A548-CECE-3D46-9D24-CB2427734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3AB5D-983B-8A4B-BC93-A0E690FF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1E474-7B41-1445-ADAE-20C99A14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8CDE-5566-DA4B-A65E-BEB34A4F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3DF6B-1FE5-AA42-9715-E3598F11D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184AB-0B45-D74B-B8D2-24DABA586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B776-8D50-B947-94AE-6E81B46F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95CC-BCB2-1346-BB31-B89C26A4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B3D9-56A4-6740-B124-95AFDC8B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3E11-158D-854F-81EC-9450DB89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4900-5804-2347-A4D1-4A567B565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944-9D98-414F-99CC-782E0F16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881C4-8089-7C49-876B-412D5E0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85BB-B06F-2246-A59C-51D24A0D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6E97-244F-4F44-AB4B-9B76EC42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BEB64-85E2-2440-8D1C-9F1F9694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0EE8-CA08-474F-B044-D8F4244F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249DF-CB2A-7C4E-8D56-1860D7A6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3BFA-1E98-1E47-829E-A9AB1E56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D00A-E33E-4347-BB7C-8D087AB6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2D01-C935-A44E-86D0-192CE56FF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0FD72-E731-4B48-B63C-0984E59A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6F15-16E2-FF45-9968-2D00DC4D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81CE3-3A76-0246-BD23-AB7916A2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BCFE3-D8C0-4642-BC3D-8DE31610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99EB-73D6-A244-A57B-EF4E0E33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AE1E6-E0C9-E744-AABA-83B0CB35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F10E-D3A6-964D-9475-06CBBAE74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44781-D123-7E46-AA3A-6B188B242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02299-09C9-5945-8ED9-8EC8D318C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70173-61E7-014F-8BCC-6D680E74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57E62-0A1D-5049-BD71-E15EAF8F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1AB32-D889-C54A-94BF-1DB8B527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81D4-CD36-9F45-AB63-3ACF85D6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03557-1F79-F440-B7F4-0231E409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1E0CE-4E45-D348-AEAF-4E625FAC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88876-8C25-2742-B948-8A6FB541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157BF-6AAA-ED47-B315-606F6131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3B059-6C98-964B-8AFD-0050ADAA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F4467-D655-3145-95DB-6EBAE52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96A8-CA92-7444-A0A8-AA112D39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AF60-0D78-6848-9C56-B363D3F0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62E89-851D-3446-A3F9-E9CD420D6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16FB-A082-6045-BCE6-6504BB2C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3B4DE-DE09-CD41-B2CB-90DFB12E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49306-1141-CC49-B843-82826F6E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C658-F4D6-8E4D-A82F-DE0A5347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82296-CB93-6F45-B9D7-52730BF5D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478BF-89D8-3044-9460-BE4914585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B152C-60BC-774D-8261-5D2C9FE7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D4486-F4F5-B44B-BFC4-B7DB7211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FB89-D603-9149-9819-FBD0FAE1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DF515-890A-034A-BABA-BD7BEE45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6FE27-F013-4847-BD97-A7E3AA46C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95956-8E24-914B-8592-5F0B5B684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2468-733A-6346-81DB-BD92DF5A95FE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113E-31B0-384C-B0DD-13B6A2169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C841-63B7-FF49-8388-A5AA7B54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0B8F-7C99-4547-9814-B4072B7A1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2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alSavers" TargetMode="External"/><Relationship Id="rId2" Type="http://schemas.openxmlformats.org/officeDocument/2006/relationships/hyperlink" Target="mailto:kselenski@treasurer.ca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32C0FE-F3C8-774D-89A6-B51CF334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57" y="5473087"/>
            <a:ext cx="895786" cy="9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BA910-6F8B-3246-B1C0-C741C7B71BA8}"/>
              </a:ext>
            </a:extLst>
          </p:cNvPr>
          <p:cNvSpPr txBox="1"/>
          <p:nvPr/>
        </p:nvSpPr>
        <p:spPr>
          <a:xfrm>
            <a:off x="3006507" y="2480384"/>
            <a:ext cx="649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CALSAVERS: A CROSS-GENERATIONAL APPROACH TO ADDRESSING POVERTY THROUGH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PUBLIC-PRIVATE PARTNERSHIPS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C9DE5-EF20-3D45-9529-E7244F6A1113}"/>
              </a:ext>
            </a:extLst>
          </p:cNvPr>
          <p:cNvSpPr txBox="1"/>
          <p:nvPr/>
        </p:nvSpPr>
        <p:spPr>
          <a:xfrm>
            <a:off x="4047490" y="6038502"/>
            <a:ext cx="409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Assetfunders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@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assetfunders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70ABB-F07F-5A4A-9E74-D8171E9D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957" y="5543202"/>
            <a:ext cx="1727200" cy="990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E906D0-AE2D-804F-94E5-F7EECBD26F29}"/>
              </a:ext>
            </a:extLst>
          </p:cNvPr>
          <p:cNvSpPr txBox="1"/>
          <p:nvPr/>
        </p:nvSpPr>
        <p:spPr>
          <a:xfrm>
            <a:off x="2847975" y="3884402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March 14,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A254D4-F3E2-2348-91F6-81E3090F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91364"/>
            <a:ext cx="457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Age Profile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FDD297-2A49-AC47-91EA-C37F6A21FA48}"/>
              </a:ext>
            </a:extLst>
          </p:cNvPr>
          <p:cNvSpPr txBox="1">
            <a:spLocks/>
          </p:cNvSpPr>
          <p:nvPr/>
        </p:nvSpPr>
        <p:spPr>
          <a:xfrm>
            <a:off x="1708159" y="1330730"/>
            <a:ext cx="9252283" cy="441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8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9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US" sz="9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9600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0B0C7E0B-359B-0644-B97F-C1A491D60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23438"/>
              </p:ext>
            </p:extLst>
          </p:nvPr>
        </p:nvGraphicFramePr>
        <p:xfrm>
          <a:off x="1837787" y="1332915"/>
          <a:ext cx="9425874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988FEF-EB4E-1248-845E-B73907CE0B53}"/>
              </a:ext>
            </a:extLst>
          </p:cNvPr>
          <p:cNvSpPr txBox="1"/>
          <p:nvPr/>
        </p:nvSpPr>
        <p:spPr>
          <a:xfrm>
            <a:off x="2511028" y="6201295"/>
            <a:ext cx="887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48689"/>
                </a:solidFill>
                <a:latin typeface="Gotham"/>
              </a:rPr>
              <a:t>Source: CA Secure Choice Market Analysis and Feasibility Study By Overture Financial LLC, March 17,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Employee Profile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B66FA6-B72E-BA4A-A625-628CD6642FBC}"/>
              </a:ext>
            </a:extLst>
          </p:cNvPr>
          <p:cNvSpPr/>
          <p:nvPr/>
        </p:nvSpPr>
        <p:spPr>
          <a:xfrm>
            <a:off x="2103966" y="1170553"/>
            <a:ext cx="84866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What is their average income?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	$35,146</a:t>
            </a:r>
          </a:p>
          <a:p>
            <a:endParaRPr lang="en-US" sz="2800" b="1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Where do they work?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13.3% Retail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12.3%  Accommodation and Food 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11.0% 	Manufacturing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11.0% 	Health Care and Social Services</a:t>
            </a:r>
          </a:p>
          <a:p>
            <a:pPr lvl="1"/>
            <a:r>
              <a:rPr lang="en-US" sz="24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Other top fields: </a:t>
            </a: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Management/Administration/Support Waste Management Services; Wholesale, Transportation &amp; Warehousing; Construction  </a:t>
            </a:r>
          </a:p>
        </p:txBody>
      </p:sp>
    </p:spTree>
    <p:extLst>
      <p:ext uri="{BB962C8B-B14F-4D97-AF65-F5344CB8AC3E}">
        <p14:creationId xmlns:p14="http://schemas.microsoft.com/office/powerpoint/2010/main" val="193031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Savings Potential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8589AD-23BF-4840-BB4F-D7E06FF79090}"/>
              </a:ext>
            </a:extLst>
          </p:cNvPr>
          <p:cNvSpPr/>
          <p:nvPr/>
        </p:nvSpPr>
        <p:spPr>
          <a:xfrm>
            <a:off x="1973714" y="1424965"/>
            <a:ext cx="90485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Workers with a payroll deduction savings option are </a:t>
            </a:r>
            <a:r>
              <a:rPr lang="en-US" sz="3200" b="1" i="1" u="sng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15 times</a:t>
            </a:r>
            <a:r>
              <a:rPr lang="en-US" sz="3200" b="1" i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more likely to be on a path to retirement security</a:t>
            </a:r>
          </a:p>
          <a:p>
            <a:pPr marL="571500" indent="-5715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en-US" sz="32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AND</a:t>
            </a:r>
          </a:p>
          <a:p>
            <a:pPr marL="285750" indent="-285750" algn="ctr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3200" b="1" i="1" u="sng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20 times </a:t>
            </a: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more likely to save when they are automatically enrolled in a program</a:t>
            </a:r>
          </a:p>
        </p:txBody>
      </p:sp>
    </p:spTree>
    <p:extLst>
      <p:ext uri="{BB962C8B-B14F-4D97-AF65-F5344CB8AC3E}">
        <p14:creationId xmlns:p14="http://schemas.microsoft.com/office/powerpoint/2010/main" val="100875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07421AB-60A2-EB41-B770-5221915DC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52396"/>
              </p:ext>
            </p:extLst>
          </p:nvPr>
        </p:nvGraphicFramePr>
        <p:xfrm>
          <a:off x="1952364" y="1292379"/>
          <a:ext cx="9473514" cy="481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92BF910-B278-DF46-82FD-EFB54C9D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2364" y="5596352"/>
            <a:ext cx="9378781" cy="10567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93ECBA-9050-C74C-8D4C-B1DD9C5A950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E1CCBD-AA7C-7740-935B-3F9A365FBA8F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7D175B-C1EC-2D48-9117-41AB8FF2E567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708386-E8F4-364B-A7AA-2F363E9B7415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EA127D-0710-934E-A47B-368717B57447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9" name="Picture 1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0FB35C5-820F-D840-AD34-C54261CA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A drawing of a face&#13;&#10;&#13;&#10;Description automatically generated">
            <a:extLst>
              <a:ext uri="{FF2B5EF4-FFF2-40B4-BE49-F238E27FC236}">
                <a16:creationId xmlns:a16="http://schemas.microsoft.com/office/drawing/2014/main" id="{18263631-FA80-5F47-91D7-14EB33BE2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EBBD95-7C6D-9B42-95B3-B2B0E777FF9D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Impact of </a:t>
            </a:r>
            <a:r>
              <a:rPr lang="en-US" sz="5400" b="1" dirty="0" err="1">
                <a:solidFill>
                  <a:srgbClr val="000099"/>
                </a:solidFill>
                <a:latin typeface="PT Serif Caption" panose="02060603050505020204" pitchFamily="18" charset="77"/>
              </a:rPr>
              <a:t>CalSavers</a:t>
            </a:r>
            <a:endParaRPr lang="en-US" sz="5400" b="1" dirty="0">
              <a:solidFill>
                <a:srgbClr val="000099"/>
              </a:solidFill>
              <a:latin typeface="PT Serif Caption" panose="0206060305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932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F8F5F31-76E5-5941-8B01-93E2C23BA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086093"/>
              </p:ext>
            </p:extLst>
          </p:nvPr>
        </p:nvGraphicFramePr>
        <p:xfrm>
          <a:off x="3178725" y="3220874"/>
          <a:ext cx="7820810" cy="131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32FF412-4B5C-3F41-9D89-EF20F6405BE5}"/>
              </a:ext>
            </a:extLst>
          </p:cNvPr>
          <p:cNvGrpSpPr/>
          <p:nvPr/>
        </p:nvGrpSpPr>
        <p:grpSpPr>
          <a:xfrm>
            <a:off x="5312327" y="2393564"/>
            <a:ext cx="1807835" cy="1156824"/>
            <a:chOff x="1032729" y="3064174"/>
            <a:chExt cx="1807835" cy="1156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ED7F1E-512E-9B45-AFAF-E04ED1947093}"/>
                </a:ext>
              </a:extLst>
            </p:cNvPr>
            <p:cNvSpPr txBox="1"/>
            <p:nvPr/>
          </p:nvSpPr>
          <p:spPr>
            <a:xfrm>
              <a:off x="1032729" y="3064174"/>
              <a:ext cx="1807835" cy="476726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Pilot Program Ends 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June 30, 2019</a:t>
              </a:r>
            </a:p>
          </p:txBody>
        </p:sp>
        <p:cxnSp>
          <p:nvCxnSpPr>
            <p:cNvPr id="17" name="Curved Connector 26">
              <a:extLst>
                <a:ext uri="{FF2B5EF4-FFF2-40B4-BE49-F238E27FC236}">
                  <a16:creationId xmlns:a16="http://schemas.microsoft.com/office/drawing/2014/main" id="{2715C112-CC45-AF4C-85FA-C7B7B3B66B7B}"/>
                </a:ext>
              </a:extLst>
            </p:cNvPr>
            <p:cNvCxnSpPr/>
            <p:nvPr/>
          </p:nvCxnSpPr>
          <p:spPr>
            <a:xfrm flipH="1">
              <a:off x="1065495" y="3553258"/>
              <a:ext cx="575419" cy="667740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B42A34-37A4-104E-92A2-E9C07B576DB5}"/>
              </a:ext>
            </a:extLst>
          </p:cNvPr>
          <p:cNvGrpSpPr/>
          <p:nvPr/>
        </p:nvGrpSpPr>
        <p:grpSpPr>
          <a:xfrm>
            <a:off x="9235471" y="2514606"/>
            <a:ext cx="2116753" cy="1023425"/>
            <a:chOff x="249296" y="2681964"/>
            <a:chExt cx="2116753" cy="10234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0058DB-5505-7941-8850-26DC12FE38C4}"/>
                </a:ext>
              </a:extLst>
            </p:cNvPr>
            <p:cNvSpPr txBox="1"/>
            <p:nvPr/>
          </p:nvSpPr>
          <p:spPr>
            <a:xfrm>
              <a:off x="249296" y="2681964"/>
              <a:ext cx="2116753" cy="851297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Third Wave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Registration Deadline 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All employers with 5+ employees must register by June 30, 2022</a:t>
              </a:r>
            </a:p>
          </p:txBody>
        </p:sp>
        <p:cxnSp>
          <p:nvCxnSpPr>
            <p:cNvPr id="28" name="Curved Connector 38">
              <a:extLst>
                <a:ext uri="{FF2B5EF4-FFF2-40B4-BE49-F238E27FC236}">
                  <a16:creationId xmlns:a16="http://schemas.microsoft.com/office/drawing/2014/main" id="{1D1A94F0-66C3-9F41-B743-9740BC2FF2B5}"/>
                </a:ext>
              </a:extLst>
            </p:cNvPr>
            <p:cNvCxnSpPr>
              <a:cxnSpLocks/>
            </p:cNvCxnSpPr>
            <p:nvPr/>
          </p:nvCxnSpPr>
          <p:spPr>
            <a:xfrm>
              <a:off x="936796" y="3545618"/>
              <a:ext cx="321647" cy="159771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05DFAE-8F78-4E4C-8CBE-20472F180C53}"/>
              </a:ext>
            </a:extLst>
          </p:cNvPr>
          <p:cNvGrpSpPr/>
          <p:nvPr/>
        </p:nvGrpSpPr>
        <p:grpSpPr>
          <a:xfrm>
            <a:off x="7111335" y="1570456"/>
            <a:ext cx="2243237" cy="1979169"/>
            <a:chOff x="1420933" y="2507192"/>
            <a:chExt cx="2243237" cy="197916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FD4E0A-E34C-5B46-8008-288905CBB94C}"/>
                </a:ext>
              </a:extLst>
            </p:cNvPr>
            <p:cNvSpPr txBox="1"/>
            <p:nvPr/>
          </p:nvSpPr>
          <p:spPr>
            <a:xfrm>
              <a:off x="1547417" y="2507192"/>
              <a:ext cx="2116753" cy="851297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First Wave 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Registration Deadline 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Employers with 100+ employees must register by June 30, 2020</a:t>
              </a:r>
            </a:p>
          </p:txBody>
        </p:sp>
        <p:cxnSp>
          <p:nvCxnSpPr>
            <p:cNvPr id="31" name="Curved Connector 32">
              <a:extLst>
                <a:ext uri="{FF2B5EF4-FFF2-40B4-BE49-F238E27FC236}">
                  <a16:creationId xmlns:a16="http://schemas.microsoft.com/office/drawing/2014/main" id="{5C078849-91D9-F045-9ED3-A69599CE6D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0933" y="3366028"/>
              <a:ext cx="473077" cy="1120333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9888F7-4D96-044C-BBA2-0D66EC720E2B}"/>
              </a:ext>
            </a:extLst>
          </p:cNvPr>
          <p:cNvGrpSpPr/>
          <p:nvPr/>
        </p:nvGrpSpPr>
        <p:grpSpPr>
          <a:xfrm>
            <a:off x="3494876" y="1612714"/>
            <a:ext cx="1807835" cy="1927499"/>
            <a:chOff x="1052283" y="1930262"/>
            <a:chExt cx="1807835" cy="19274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1442DB-2BDF-104A-AD68-5AEB63EA33BC}"/>
                </a:ext>
              </a:extLst>
            </p:cNvPr>
            <p:cNvSpPr txBox="1"/>
            <p:nvPr/>
          </p:nvSpPr>
          <p:spPr>
            <a:xfrm>
              <a:off x="1052283" y="1930262"/>
              <a:ext cx="1807835" cy="681038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Pilot Program 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Employee Enrollment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December 2018 (Ongoing)</a:t>
              </a:r>
            </a:p>
          </p:txBody>
        </p:sp>
        <p:cxnSp>
          <p:nvCxnSpPr>
            <p:cNvPr id="34" name="Curved Connector 15">
              <a:extLst>
                <a:ext uri="{FF2B5EF4-FFF2-40B4-BE49-F238E27FC236}">
                  <a16:creationId xmlns:a16="http://schemas.microsoft.com/office/drawing/2014/main" id="{69C69289-3930-D940-8E32-BF4EF9D90A09}"/>
                </a:ext>
              </a:extLst>
            </p:cNvPr>
            <p:cNvCxnSpPr/>
            <p:nvPr/>
          </p:nvCxnSpPr>
          <p:spPr>
            <a:xfrm flipH="1">
              <a:off x="1745980" y="2611303"/>
              <a:ext cx="761798" cy="1246458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EF06DB1-C9FF-E346-8BA7-414FDB17A9BA}"/>
              </a:ext>
            </a:extLst>
          </p:cNvPr>
          <p:cNvSpPr txBox="1"/>
          <p:nvPr/>
        </p:nvSpPr>
        <p:spPr>
          <a:xfrm>
            <a:off x="2256753" y="2589703"/>
            <a:ext cx="1807835" cy="476726"/>
          </a:xfrm>
          <a:prstGeom prst="roundRect">
            <a:avLst/>
          </a:prstGeom>
          <a:solidFill>
            <a:srgbClr val="E7BB2D"/>
          </a:solidFill>
          <a:ln w="25400">
            <a:solidFill>
              <a:srgbClr val="2161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atin typeface="Gotham Narrow Book" pitchFamily="2" charset="0"/>
                <a:cs typeface="Gotham Medium" pitchFamily="2" charset="0"/>
              </a:rPr>
              <a:t>CalSavers.com</a:t>
            </a:r>
          </a:p>
          <a:p>
            <a:pPr algn="ctr"/>
            <a:r>
              <a:rPr lang="en-US" sz="1000" dirty="0">
                <a:latin typeface="Gotham Narrow Book" pitchFamily="2" charset="0"/>
                <a:cs typeface="Gotham Medium" pitchFamily="2" charset="0"/>
              </a:rPr>
              <a:t>Live October 20</a:t>
            </a:r>
            <a:r>
              <a:rPr lang="en-US" sz="1000" baseline="30000" dirty="0">
                <a:latin typeface="Gotham Narrow Book" pitchFamily="2" charset="0"/>
                <a:cs typeface="Gotham Medium" pitchFamily="2" charset="0"/>
              </a:rPr>
              <a:t>th</a:t>
            </a:r>
            <a:endParaRPr lang="en-US" sz="1000" dirty="0">
              <a:latin typeface="Gotham Narrow Book" pitchFamily="2" charset="0"/>
              <a:cs typeface="Gotham Medium" pitchFamily="2" charset="0"/>
            </a:endParaRPr>
          </a:p>
        </p:txBody>
      </p:sp>
      <p:cxnSp>
        <p:nvCxnSpPr>
          <p:cNvPr id="36" name="Curved Connector 20">
            <a:extLst>
              <a:ext uri="{FF2B5EF4-FFF2-40B4-BE49-F238E27FC236}">
                <a16:creationId xmlns:a16="http://schemas.microsoft.com/office/drawing/2014/main" id="{3F02C887-74B7-3F4A-BBE7-BFD754FE395D}"/>
              </a:ext>
            </a:extLst>
          </p:cNvPr>
          <p:cNvCxnSpPr>
            <a:cxnSpLocks/>
          </p:cNvCxnSpPr>
          <p:nvPr/>
        </p:nvCxnSpPr>
        <p:spPr>
          <a:xfrm>
            <a:off x="3371306" y="3057040"/>
            <a:ext cx="101877" cy="479699"/>
          </a:xfrm>
          <a:prstGeom prst="straightConnector1">
            <a:avLst/>
          </a:prstGeom>
          <a:ln w="25400">
            <a:solidFill>
              <a:srgbClr val="848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B1BB22-E835-B643-B45D-60392630511F}"/>
              </a:ext>
            </a:extLst>
          </p:cNvPr>
          <p:cNvGrpSpPr/>
          <p:nvPr/>
        </p:nvGrpSpPr>
        <p:grpSpPr>
          <a:xfrm>
            <a:off x="1848893" y="4219302"/>
            <a:ext cx="1807835" cy="1066800"/>
            <a:chOff x="1524838" y="1857555"/>
            <a:chExt cx="1807835" cy="10668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3E8DFF-7D0A-5A46-817B-AB7C7A411393}"/>
                </a:ext>
              </a:extLst>
            </p:cNvPr>
            <p:cNvSpPr txBox="1"/>
            <p:nvPr/>
          </p:nvSpPr>
          <p:spPr>
            <a:xfrm>
              <a:off x="1524838" y="2243317"/>
              <a:ext cx="1807835" cy="681038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Pilot Program 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Employer Registration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November 2018 (Ongoing)</a:t>
              </a:r>
            </a:p>
          </p:txBody>
        </p:sp>
        <p:cxnSp>
          <p:nvCxnSpPr>
            <p:cNvPr id="39" name="Curved Connector 20">
              <a:extLst>
                <a:ext uri="{FF2B5EF4-FFF2-40B4-BE49-F238E27FC236}">
                  <a16:creationId xmlns:a16="http://schemas.microsoft.com/office/drawing/2014/main" id="{D32D5EAF-AA34-2640-A9CC-131839E60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65174" y="1857555"/>
              <a:ext cx="193621" cy="385762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F2F908-C9EC-B849-8750-5AC624816CDF}"/>
              </a:ext>
            </a:extLst>
          </p:cNvPr>
          <p:cNvGrpSpPr/>
          <p:nvPr/>
        </p:nvGrpSpPr>
        <p:grpSpPr>
          <a:xfrm>
            <a:off x="4095185" y="4207707"/>
            <a:ext cx="1807835" cy="1868592"/>
            <a:chOff x="643621" y="997286"/>
            <a:chExt cx="1807835" cy="1868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E17489-D3D1-CA47-A93E-48B354116185}"/>
                </a:ext>
              </a:extLst>
            </p:cNvPr>
            <p:cNvSpPr txBox="1"/>
            <p:nvPr/>
          </p:nvSpPr>
          <p:spPr>
            <a:xfrm>
              <a:off x="643621" y="2184840"/>
              <a:ext cx="1807835" cy="681038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Pilot Program 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First Contributions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January 2019</a:t>
              </a:r>
            </a:p>
          </p:txBody>
        </p:sp>
        <p:cxnSp>
          <p:nvCxnSpPr>
            <p:cNvPr id="42" name="Curved Connector 23">
              <a:extLst>
                <a:ext uri="{FF2B5EF4-FFF2-40B4-BE49-F238E27FC236}">
                  <a16:creationId xmlns:a16="http://schemas.microsoft.com/office/drawing/2014/main" id="{92D4330C-A4A6-E544-ABD9-74A604692BAB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1547539" y="997286"/>
              <a:ext cx="0" cy="1187554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426BB2-DFF7-0C42-85C9-8D722784B9A1}"/>
              </a:ext>
            </a:extLst>
          </p:cNvPr>
          <p:cNvGrpSpPr/>
          <p:nvPr/>
        </p:nvGrpSpPr>
        <p:grpSpPr>
          <a:xfrm>
            <a:off x="5694843" y="4213859"/>
            <a:ext cx="2125487" cy="1490126"/>
            <a:chOff x="348539" y="1281062"/>
            <a:chExt cx="2125487" cy="149012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1B2B609-1D8E-2D45-8780-611D9A8A10A7}"/>
                </a:ext>
              </a:extLst>
            </p:cNvPr>
            <p:cNvSpPr txBox="1"/>
            <p:nvPr/>
          </p:nvSpPr>
          <p:spPr>
            <a:xfrm>
              <a:off x="666191" y="2090150"/>
              <a:ext cx="1807835" cy="681038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All Employer Registration Begins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July 1, 2019</a:t>
              </a:r>
            </a:p>
          </p:txBody>
        </p:sp>
        <p:cxnSp>
          <p:nvCxnSpPr>
            <p:cNvPr id="45" name="Curved Connector 29">
              <a:extLst>
                <a:ext uri="{FF2B5EF4-FFF2-40B4-BE49-F238E27FC236}">
                  <a16:creationId xmlns:a16="http://schemas.microsoft.com/office/drawing/2014/main" id="{D56703D1-5BAC-904D-AC6A-6780227C86B7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348539" y="1281062"/>
              <a:ext cx="1221570" cy="809088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7628DC5-5F0B-D043-BC93-47E711806DD0}"/>
              </a:ext>
            </a:extLst>
          </p:cNvPr>
          <p:cNvGrpSpPr/>
          <p:nvPr/>
        </p:nvGrpSpPr>
        <p:grpSpPr>
          <a:xfrm>
            <a:off x="8034199" y="4213217"/>
            <a:ext cx="2116753" cy="1652991"/>
            <a:chOff x="1134969" y="2152414"/>
            <a:chExt cx="2116753" cy="165299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815E45-9B63-B240-8198-B5F2E0B2D083}"/>
                </a:ext>
              </a:extLst>
            </p:cNvPr>
            <p:cNvSpPr txBox="1"/>
            <p:nvPr/>
          </p:nvSpPr>
          <p:spPr>
            <a:xfrm>
              <a:off x="1134969" y="2954108"/>
              <a:ext cx="2116753" cy="851297"/>
            </a:xfrm>
            <a:prstGeom prst="roundRect">
              <a:avLst/>
            </a:prstGeom>
            <a:solidFill>
              <a:srgbClr val="E7BB2D"/>
            </a:solidFill>
            <a:ln w="25400">
              <a:solidFill>
                <a:srgbClr val="2161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Second Wave </a:t>
              </a:r>
            </a:p>
            <a:p>
              <a:pPr algn="ctr"/>
              <a:r>
                <a:rPr lang="en-US" sz="1200" b="1" dirty="0">
                  <a:latin typeface="Gotham Narrow Book" pitchFamily="2" charset="0"/>
                  <a:cs typeface="Gotham Medium" pitchFamily="2" charset="0"/>
                </a:rPr>
                <a:t>Registration Deadline </a:t>
              </a:r>
            </a:p>
            <a:p>
              <a:pPr algn="ctr"/>
              <a:r>
                <a:rPr lang="en-US" sz="1000" dirty="0">
                  <a:latin typeface="Gotham Narrow Book" pitchFamily="2" charset="0"/>
                  <a:cs typeface="Gotham Medium" pitchFamily="2" charset="0"/>
                </a:rPr>
                <a:t>Employers with 50-99 employees must register by June 30, 2021</a:t>
              </a:r>
            </a:p>
          </p:txBody>
        </p:sp>
        <p:cxnSp>
          <p:nvCxnSpPr>
            <p:cNvPr id="48" name="Curved Connector 35">
              <a:extLst>
                <a:ext uri="{FF2B5EF4-FFF2-40B4-BE49-F238E27FC236}">
                  <a16:creationId xmlns:a16="http://schemas.microsoft.com/office/drawing/2014/main" id="{2C922B90-E55D-7F4D-AD07-4FAFE97B73C2}"/>
                </a:ext>
              </a:extLst>
            </p:cNvPr>
            <p:cNvCxnSpPr/>
            <p:nvPr/>
          </p:nvCxnSpPr>
          <p:spPr>
            <a:xfrm>
              <a:off x="1813085" y="2152414"/>
              <a:ext cx="151805" cy="801694"/>
            </a:xfrm>
            <a:prstGeom prst="straightConnector1">
              <a:avLst/>
            </a:prstGeom>
            <a:ln w="25400">
              <a:solidFill>
                <a:srgbClr val="8486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204538-79A8-B140-AE2E-92A9017F42E8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FB8D55D-EEF0-3D4F-803A-FF664E27D4FB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772E10-48B6-0E45-B311-9F7AFCC64A7F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9C002A-B8A9-6A40-9006-2A1195C95A24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04753DD-AC1E-6346-92CB-DAF7F537DDBF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4" name="Picture 53" descr="A drawing of a face&#13;&#10;&#13;&#10;Description automatically generated">
            <a:extLst>
              <a:ext uri="{FF2B5EF4-FFF2-40B4-BE49-F238E27FC236}">
                <a16:creationId xmlns:a16="http://schemas.microsoft.com/office/drawing/2014/main" id="{A3D69F4E-8DD1-6747-8CB2-F9B8BFADB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pic>
        <p:nvPicPr>
          <p:cNvPr id="55" name="Picture 5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A52492B-C60E-294E-8A8F-E480DD83F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BFC386B-D98B-AC45-91BB-B65B03F1E473}"/>
              </a:ext>
            </a:extLst>
          </p:cNvPr>
          <p:cNvSpPr txBox="1"/>
          <p:nvPr/>
        </p:nvSpPr>
        <p:spPr>
          <a:xfrm>
            <a:off x="1631092" y="217427"/>
            <a:ext cx="8519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190224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445740" y="180356"/>
            <a:ext cx="8612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CalSavers</a:t>
            </a:r>
            <a:r>
              <a:rPr lang="en-US" sz="50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: Powered by Partners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279EB-25EB-7744-8EBD-BE6DD9B8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80" y="2110453"/>
            <a:ext cx="89154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445740" y="180356"/>
            <a:ext cx="8612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Role of Regional Workgroups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FCFAD4-DBB5-2D41-93CE-628FDA3461F8}"/>
              </a:ext>
            </a:extLst>
          </p:cNvPr>
          <p:cNvSpPr/>
          <p:nvPr/>
        </p:nvSpPr>
        <p:spPr>
          <a:xfrm>
            <a:off x="1729946" y="2015828"/>
            <a:ext cx="48483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Identify &amp; recruit </a:t>
            </a:r>
            <a:r>
              <a:rPr lang="en-US" sz="3000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champions</a:t>
            </a: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Serve as </a:t>
            </a:r>
            <a:r>
              <a:rPr lang="en-US" sz="3000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spokespeople</a:t>
            </a: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Distribute </a:t>
            </a:r>
            <a:r>
              <a:rPr lang="en-US" sz="3000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information </a:t>
            </a:r>
          </a:p>
          <a:p>
            <a:pPr marL="342900" indent="-3429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US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474D5-3048-C942-893C-88EF77125540}"/>
              </a:ext>
            </a:extLst>
          </p:cNvPr>
          <p:cNvSpPr txBox="1"/>
          <p:nvPr/>
        </p:nvSpPr>
        <p:spPr>
          <a:xfrm>
            <a:off x="6461521" y="2000106"/>
            <a:ext cx="56100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Identify/sponsor promotional events</a:t>
            </a: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Identify funders</a:t>
            </a: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Identify pilot employers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445740" y="180356"/>
            <a:ext cx="8612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Building Capacity of Stakeholders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3474D5-3048-C942-893C-88EF77125540}"/>
              </a:ext>
            </a:extLst>
          </p:cNvPr>
          <p:cNvSpPr txBox="1"/>
          <p:nvPr/>
        </p:nvSpPr>
        <p:spPr>
          <a:xfrm>
            <a:off x="1729947" y="2000105"/>
            <a:ext cx="10341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Opportunities to Strengthen </a:t>
            </a:r>
            <a:r>
              <a:rPr lang="en-US" sz="2800" b="1" dirty="0" err="1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CalSavers</a:t>
            </a:r>
            <a:r>
              <a:rPr lang="en-US" sz="2800" b="1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 Outreach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Expand coverage and reach of United Way regional work groups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Support engagement of key business associations and CBO’s in UW work groups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Expand capacity of state/local organizations serving youth, immigrants, Latinos, African Americans, and the API communities to spread the word. 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ea typeface="Hiragino Sans GB W3" panose="020B0300000000000000" pitchFamily="34" charset="-128"/>
              </a:rPr>
              <a:t>Support media efforts to reach underserved communities (e.g. Univision)</a:t>
            </a:r>
          </a:p>
        </p:txBody>
      </p:sp>
    </p:spTree>
    <p:extLst>
      <p:ext uri="{BB962C8B-B14F-4D97-AF65-F5344CB8AC3E}">
        <p14:creationId xmlns:p14="http://schemas.microsoft.com/office/powerpoint/2010/main" val="36012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Questions &amp; Answers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BBF458FB-8EC4-D748-9262-58C8EE20D3D6}"/>
              </a:ext>
            </a:extLst>
          </p:cNvPr>
          <p:cNvSpPr/>
          <p:nvPr/>
        </p:nvSpPr>
        <p:spPr>
          <a:xfrm>
            <a:off x="3823057" y="1324463"/>
            <a:ext cx="4235196" cy="4645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92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3F346F-5CE7-4A42-9B98-D9121847FC90}"/>
              </a:ext>
            </a:extLst>
          </p:cNvPr>
          <p:cNvSpPr/>
          <p:nvPr/>
        </p:nvSpPr>
        <p:spPr>
          <a:xfrm>
            <a:off x="1544595" y="1957388"/>
            <a:ext cx="9316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For more information or to enroll, please go to:</a:t>
            </a:r>
            <a:r>
              <a:rPr lang="en-US" sz="2800" dirty="0">
                <a:latin typeface="PT Serif Caption" panose="02060603050505020204" pitchFamily="18" charset="7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CalSavers.com</a:t>
            </a:r>
            <a:endParaRPr lang="en-US" sz="2800" b="1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D36C1-214B-6C48-B58E-92D235D33959}"/>
              </a:ext>
            </a:extLst>
          </p:cNvPr>
          <p:cNvSpPr/>
          <p:nvPr/>
        </p:nvSpPr>
        <p:spPr>
          <a:xfrm>
            <a:off x="1837787" y="3410000"/>
            <a:ext cx="89125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Sign up to receive updates </a:t>
            </a:r>
            <a:r>
              <a:rPr lang="en-US" sz="2800" dirty="0">
                <a:solidFill>
                  <a:prstClr val="black"/>
                </a:solidFill>
                <a:latin typeface="PT Serif Caption" panose="02060603050505020204" pitchFamily="18" charset="77"/>
                <a:cs typeface="Times New Roman" panose="02020603050405020304" pitchFamily="18" charset="0"/>
                <a:hlinkClick r:id="rId2"/>
              </a:rPr>
              <a:t>www.treasurer.ca.gov/scib</a:t>
            </a:r>
          </a:p>
          <a:p>
            <a:pPr lvl="0" algn="ctr">
              <a:defRPr/>
            </a:pPr>
            <a:endParaRPr lang="en-US" sz="2800" dirty="0">
              <a:solidFill>
                <a:prstClr val="black"/>
              </a:solidFill>
              <a:latin typeface="PT Serif Caption" panose="02060603050505020204" pitchFamily="18" charset="77"/>
              <a:cs typeface="Times New Roman" panose="02020603050405020304" pitchFamily="18" charset="0"/>
              <a:hlinkClick r:id="rId2"/>
            </a:endParaRPr>
          </a:p>
          <a:p>
            <a:pPr lvl="0" algn="ctr">
              <a:defRPr/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Follow </a:t>
            </a:r>
            <a:r>
              <a:rPr lang="en-US" sz="2800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</a:t>
            </a: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on Twitter </a:t>
            </a:r>
            <a:r>
              <a:rPr lang="en-US" sz="2800" u="sng" dirty="0">
                <a:solidFill>
                  <a:prstClr val="black"/>
                </a:solidFill>
                <a:latin typeface="PT Serif Caption" panose="02060603050505020204" pitchFamily="18" charset="77"/>
                <a:cs typeface="Times New Roman" panose="02020603050405020304" pitchFamily="18" charset="0"/>
                <a:hlinkClick r:id="rId3"/>
              </a:rPr>
              <a:t>@CalSavers</a:t>
            </a:r>
            <a:endParaRPr lang="en-US" sz="2800" u="sng" dirty="0">
              <a:solidFill>
                <a:prstClr val="black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u="sng" dirty="0">
                <a:solidFill>
                  <a:prstClr val="black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@</a:t>
            </a:r>
            <a:r>
              <a:rPr lang="en-US" sz="2800" u="sng" dirty="0" err="1">
                <a:solidFill>
                  <a:prstClr val="black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UnitedWaysCA</a:t>
            </a:r>
            <a:endParaRPr lang="en-US" sz="2800" u="sng" dirty="0">
              <a:solidFill>
                <a:prstClr val="black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FE055E6E-1D18-1941-9135-100A69D9D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8" y="6116688"/>
            <a:ext cx="3644900" cy="558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ED21A61-0F98-9346-AD60-18A4EF65688B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4A3BD2-CE1D-E449-AA65-F6C9E2B9076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CB32E-1F40-0549-95E4-15CD372731C3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6859EA-A5C9-4C44-B045-46466538C013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A419C5-2C0D-D749-BA35-8A2E37E1A8A5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9" name="Picture 18" descr="A drawing of a face&#13;&#10;&#13;&#10;Description automatically generated">
            <a:extLst>
              <a:ext uri="{FF2B5EF4-FFF2-40B4-BE49-F238E27FC236}">
                <a16:creationId xmlns:a16="http://schemas.microsoft.com/office/drawing/2014/main" id="{FE12284C-2177-4445-B6E0-7FD43CD26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pic>
        <p:nvPicPr>
          <p:cNvPr id="20" name="Picture 1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39C715D-5E6D-F54A-9F51-D0E29EA00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14B908-9FCE-954A-9E69-B68BB5A12526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248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3F0AE8-4A3B-BC4C-8164-3C4BC1502312}"/>
              </a:ext>
            </a:extLst>
          </p:cNvPr>
          <p:cNvSpPr txBox="1"/>
          <p:nvPr/>
        </p:nvSpPr>
        <p:spPr>
          <a:xfrm>
            <a:off x="1396315" y="3439667"/>
            <a:ext cx="7030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PT Serif Caption" panose="02060603050505020204" pitchFamily="18" charset="77"/>
              </a:rPr>
              <a:t>RETHINKING RETIREMENT IN CALIFORNIA</a:t>
            </a:r>
          </a:p>
        </p:txBody>
      </p:sp>
      <p:pic>
        <p:nvPicPr>
          <p:cNvPr id="6" name="Picture 5" descr="A picture containing ground, building, floor, person&#13;&#10;&#13;&#10;Description automatically generated">
            <a:extLst>
              <a:ext uri="{FF2B5EF4-FFF2-40B4-BE49-F238E27FC236}">
                <a16:creationId xmlns:a16="http://schemas.microsoft.com/office/drawing/2014/main" id="{52FD119D-5E92-AD45-8778-D1FC6F2A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290" y="1660514"/>
            <a:ext cx="3415891" cy="5103341"/>
          </a:xfrm>
          <a:prstGeom prst="rect">
            <a:avLst/>
          </a:prstGeom>
        </p:spPr>
      </p:pic>
      <p:pic>
        <p:nvPicPr>
          <p:cNvPr id="16" name="Picture 1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EC0F3C3-22F2-8447-85D3-A6B69487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EF766874-4E02-4445-8DE8-01F6697DF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575" y="808889"/>
            <a:ext cx="5679364" cy="22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736002" y="275829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Contents</a:t>
            </a:r>
          </a:p>
        </p:txBody>
      </p:sp>
      <p:pic>
        <p:nvPicPr>
          <p:cNvPr id="10" name="Picture 9" descr="A drawing of a face&#13;&#10;&#13;&#10;Description automatically generated">
            <a:extLst>
              <a:ext uri="{FF2B5EF4-FFF2-40B4-BE49-F238E27FC236}">
                <a16:creationId xmlns:a16="http://schemas.microsoft.com/office/drawing/2014/main" id="{1D95097A-3633-DD48-A6DD-AB83C913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6308E8-E016-144C-B1D8-DB2CD26DA38C}"/>
              </a:ext>
            </a:extLst>
          </p:cNvPr>
          <p:cNvSpPr/>
          <p:nvPr/>
        </p:nvSpPr>
        <p:spPr>
          <a:xfrm>
            <a:off x="1837787" y="1419208"/>
            <a:ext cx="9085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The problem 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Solution: What is </a:t>
            </a:r>
            <a:r>
              <a:rPr lang="en-US" sz="3200" dirty="0" err="1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CalSavers</a:t>
            </a: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Outreach &amp; Engagement Strategy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Funding Opportunities</a:t>
            </a:r>
          </a:p>
        </p:txBody>
      </p:sp>
      <p:pic>
        <p:nvPicPr>
          <p:cNvPr id="16" name="Picture 1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D2031C5-DCA5-B64A-A8BF-89663484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62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The Problem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15469D-F0BE-AF41-AE83-BDB649FB1543}"/>
              </a:ext>
            </a:extLst>
          </p:cNvPr>
          <p:cNvSpPr/>
          <p:nvPr/>
        </p:nvSpPr>
        <p:spPr>
          <a:xfrm>
            <a:off x="1724530" y="1445159"/>
            <a:ext cx="541767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7.5 million Californians lack a workplace retirement plan</a:t>
            </a: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Nearly half of California workers are on track to retire with incomes below 200% of the federal poverty level</a:t>
            </a: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2/3 work for employers with &lt; 100 employees; 58% are people of color; 58% are women</a:t>
            </a:r>
            <a:b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5BD12-6E01-1F4E-8EBA-C77266920BE0}"/>
              </a:ext>
            </a:extLst>
          </p:cNvPr>
          <p:cNvSpPr/>
          <p:nvPr/>
        </p:nvSpPr>
        <p:spPr>
          <a:xfrm>
            <a:off x="7142205" y="1413466"/>
            <a:ext cx="46808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Over 75% of California’s low and moderate income retirees rely exclusively on Social Security </a:t>
            </a:r>
          </a:p>
          <a:p>
            <a:pPr marL="0" lvl="1">
              <a:buClr>
                <a:schemeClr val="accent5">
                  <a:lumMod val="75000"/>
                </a:schemeClr>
              </a:buClr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U.S. retirement savings gap is estimated between $6 trillion and $14 trillion.</a:t>
            </a: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Median retirement savings for all working U.S. households is $3,000</a:t>
            </a:r>
          </a:p>
          <a:p>
            <a:pPr lvl="1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560144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What is </a:t>
            </a:r>
            <a:r>
              <a:rPr lang="en-US" sz="5400" b="1" dirty="0" err="1">
                <a:solidFill>
                  <a:srgbClr val="000099"/>
                </a:solidFill>
                <a:latin typeface="PT Serif Caption" panose="02060603050505020204" pitchFamily="18" charset="77"/>
              </a:rPr>
              <a:t>CalSavers</a:t>
            </a:r>
            <a:endParaRPr lang="en-US" sz="5400" b="1" dirty="0">
              <a:solidFill>
                <a:srgbClr val="000099"/>
              </a:solidFill>
              <a:latin typeface="PT Serif Caption" panose="02060603050505020204" pitchFamily="18" charset="77"/>
            </a:endParaRPr>
          </a:p>
        </p:txBody>
      </p:sp>
      <p:pic>
        <p:nvPicPr>
          <p:cNvPr id="10" name="Picture 9" descr="A drawing of a face&#13;&#10;&#13;&#10;Description automatically generated">
            <a:extLst>
              <a:ext uri="{FF2B5EF4-FFF2-40B4-BE49-F238E27FC236}">
                <a16:creationId xmlns:a16="http://schemas.microsoft.com/office/drawing/2014/main" id="{1D95097A-3633-DD48-A6DD-AB83C913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6308E8-E016-144C-B1D8-DB2CD26DA38C}"/>
              </a:ext>
            </a:extLst>
          </p:cNvPr>
          <p:cNvSpPr/>
          <p:nvPr/>
        </p:nvSpPr>
        <p:spPr>
          <a:xfrm>
            <a:off x="1837787" y="1419208"/>
            <a:ext cx="90855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Completely voluntary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Automatic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Low fee 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Portable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Self-employed individuals welcome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No State or Taxpayer costs</a:t>
            </a:r>
          </a:p>
        </p:txBody>
      </p:sp>
      <p:pic>
        <p:nvPicPr>
          <p:cNvPr id="16" name="Picture 1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D2031C5-DCA5-B64A-A8BF-89663484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5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Program Basics</a:t>
            </a:r>
          </a:p>
        </p:txBody>
      </p:sp>
      <p:pic>
        <p:nvPicPr>
          <p:cNvPr id="10" name="Picture 9" descr="A drawing of a face&#13;&#10;&#13;&#10;Description automatically generated">
            <a:extLst>
              <a:ext uri="{FF2B5EF4-FFF2-40B4-BE49-F238E27FC236}">
                <a16:creationId xmlns:a16="http://schemas.microsoft.com/office/drawing/2014/main" id="{DD2D078A-49FD-D543-9728-51F9006D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B14D9A-65CC-8348-99CE-47C0F6712F28}"/>
              </a:ext>
            </a:extLst>
          </p:cNvPr>
          <p:cNvSpPr/>
          <p:nvPr/>
        </p:nvSpPr>
        <p:spPr>
          <a:xfrm>
            <a:off x="1837787" y="1344004"/>
            <a:ext cx="9864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ea typeface="Calibri" panose="020F0502020204030204" pitchFamily="34" charset="0"/>
                <a:cs typeface="NimbusSanD"/>
              </a:rPr>
              <a:t>Roth IRA; Traditional IRA as an elective option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ea typeface="Calibri" panose="020F0502020204030204" pitchFamily="34" charset="0"/>
              <a:cs typeface="NimbusSanD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ea typeface="Calibri" panose="020F0502020204030204" pitchFamily="34" charset="0"/>
                <a:cs typeface="NimbusSanD"/>
              </a:rPr>
              <a:t>Default Contribution Rate: 5%, with 1% automatic escalation to 8% 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ea typeface="Calibri" panose="020F0502020204030204" pitchFamily="34" charset="0"/>
              <a:cs typeface="NimbusSanD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ea typeface="Calibri" panose="020F0502020204030204" pitchFamily="34" charset="0"/>
                <a:cs typeface="NimbusSanD"/>
              </a:rPr>
              <a:t>4 Investment Options, default for 1st $1,000 into Money Market with subsequent contributions defaulting into Target Date Fund 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ea typeface="Calibri" panose="020F0502020204030204" pitchFamily="34" charset="0"/>
              <a:cs typeface="NimbusSanD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ea typeface="Calibri" panose="020F0502020204030204" pitchFamily="34" charset="0"/>
                <a:cs typeface="NimbusSanD"/>
              </a:rPr>
              <a:t>Employee fees decline as savings grow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en-US" sz="1600" dirty="0">
              <a:solidFill>
                <a:srgbClr val="000099"/>
              </a:solidFill>
              <a:latin typeface="PT Serif Caption" panose="02060603050505020204" pitchFamily="18" charset="77"/>
              <a:ea typeface="Calibri" panose="020F0502020204030204" pitchFamily="34" charset="0"/>
              <a:cs typeface="NimbusSanD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2800" dirty="0">
                <a:solidFill>
                  <a:srgbClr val="000099"/>
                </a:solidFill>
                <a:latin typeface="PT Serif Caption" panose="02060603050505020204" pitchFamily="18" charset="77"/>
                <a:ea typeface="Calibri" panose="020F0502020204030204" pitchFamily="34" charset="0"/>
                <a:cs typeface="NimbusSanD"/>
              </a:rPr>
              <a:t>Ease of use</a:t>
            </a:r>
          </a:p>
        </p:txBody>
      </p:sp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4A2A19C-19A2-8441-9249-A0C0AA20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43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Employer Benefits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78F5B2-99D0-B44A-9543-EFFCF5B691A2}"/>
              </a:ext>
            </a:extLst>
          </p:cNvPr>
          <p:cNvSpPr/>
          <p:nvPr/>
        </p:nvSpPr>
        <p:spPr>
          <a:xfrm>
            <a:off x="1869069" y="1293041"/>
            <a:ext cx="901945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Offers a retirement option with 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no/low 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administrative costs</a:t>
            </a:r>
          </a:p>
          <a:p>
            <a:pPr marL="457200" indent="-457200"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No/low 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fiduciary liability</a:t>
            </a:r>
          </a:p>
          <a:p>
            <a:pPr marL="457200" indent="-457200"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Minimal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administrative complexity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Attracts 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talent,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boosts 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morale 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and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g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reater employee 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retention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Affordable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convenient</a:t>
            </a:r>
            <a:r>
              <a:rPr lang="en-US" sz="30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 option for small businesses 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2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Eligibility in Counties*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AA792D-7C1B-A948-8F6A-13A88A97F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76172"/>
              </p:ext>
            </p:extLst>
          </p:nvPr>
        </p:nvGraphicFramePr>
        <p:xfrm>
          <a:off x="1532897" y="1363522"/>
          <a:ext cx="10026100" cy="48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6" imgW="9029652" imgH="4362370" progId="Excel.Sheet.12">
                  <p:embed/>
                </p:oleObj>
              </mc:Choice>
              <mc:Fallback>
                <p:oleObj name="Worksheet" r:id="rId6" imgW="9029652" imgH="436237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2897" y="1363522"/>
                        <a:ext cx="10026100" cy="484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48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F50B3-45B9-5C4C-819C-9A8317310EF4}"/>
              </a:ext>
            </a:extLst>
          </p:cNvPr>
          <p:cNvGrpSpPr/>
          <p:nvPr/>
        </p:nvGrpSpPr>
        <p:grpSpPr>
          <a:xfrm>
            <a:off x="205286" y="394709"/>
            <a:ext cx="1061811" cy="6162846"/>
            <a:chOff x="105581" y="113372"/>
            <a:chExt cx="9604627" cy="759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D5FBE5-F05C-1E4C-9AB1-DF4108D13877}"/>
                </a:ext>
              </a:extLst>
            </p:cNvPr>
            <p:cNvSpPr/>
            <p:nvPr/>
          </p:nvSpPr>
          <p:spPr>
            <a:xfrm flipV="1">
              <a:off x="105583" y="113372"/>
              <a:ext cx="9601200" cy="182880"/>
            </a:xfrm>
            <a:prstGeom prst="rect">
              <a:avLst/>
            </a:prstGeom>
            <a:solidFill>
              <a:srgbClr val="F2AB46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727C63-04E7-344E-956A-B621E2DF38FC}"/>
                </a:ext>
              </a:extLst>
            </p:cNvPr>
            <p:cNvSpPr/>
            <p:nvPr/>
          </p:nvSpPr>
          <p:spPr>
            <a:xfrm flipV="1">
              <a:off x="108773" y="495709"/>
              <a:ext cx="9601200" cy="182880"/>
            </a:xfrm>
            <a:prstGeom prst="rect">
              <a:avLst/>
            </a:prstGeom>
            <a:solidFill>
              <a:srgbClr val="7285B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CB5B0-C9C7-2B47-A16A-E5C2020BCFBB}"/>
                </a:ext>
              </a:extLst>
            </p:cNvPr>
            <p:cNvSpPr/>
            <p:nvPr/>
          </p:nvSpPr>
          <p:spPr>
            <a:xfrm flipV="1">
              <a:off x="105581" y="690268"/>
              <a:ext cx="9601200" cy="182880"/>
            </a:xfrm>
            <a:prstGeom prst="rect">
              <a:avLst/>
            </a:prstGeom>
            <a:solidFill>
              <a:srgbClr val="064C8F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3B93B0-04E7-6540-B3AE-8EF512C46F23}"/>
                </a:ext>
              </a:extLst>
            </p:cNvPr>
            <p:cNvSpPr/>
            <p:nvPr/>
          </p:nvSpPr>
          <p:spPr>
            <a:xfrm flipV="1">
              <a:off x="109008" y="305197"/>
              <a:ext cx="9601200" cy="182880"/>
            </a:xfrm>
            <a:prstGeom prst="rect">
              <a:avLst/>
            </a:prstGeom>
            <a:solidFill>
              <a:srgbClr val="DE4A35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DBBAB5-043D-3B41-A0A4-A35945401DAE}"/>
              </a:ext>
            </a:extLst>
          </p:cNvPr>
          <p:cNvSpPr txBox="1"/>
          <p:nvPr/>
        </p:nvSpPr>
        <p:spPr>
          <a:xfrm>
            <a:off x="1869069" y="217427"/>
            <a:ext cx="80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99"/>
                </a:solidFill>
                <a:latin typeface="PT Serif Caption" panose="02060603050505020204" pitchFamily="18" charset="77"/>
              </a:rPr>
              <a:t>Employee Barriers</a:t>
            </a:r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8CF0E78-1942-6843-87DE-7330687A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68" y="182512"/>
            <a:ext cx="1889618" cy="118101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drawing of a face&#13;&#10;&#13;&#10;Description automatically generated">
            <a:extLst>
              <a:ext uri="{FF2B5EF4-FFF2-40B4-BE49-F238E27FC236}">
                <a16:creationId xmlns:a16="http://schemas.microsoft.com/office/drawing/2014/main" id="{8D657E9E-0B2A-E941-BAD3-19EA4F4A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8" y="5325302"/>
            <a:ext cx="959259" cy="13152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FDD297-2A49-AC47-91EA-C37F6A21FA48}"/>
              </a:ext>
            </a:extLst>
          </p:cNvPr>
          <p:cNvSpPr txBox="1">
            <a:spLocks/>
          </p:cNvSpPr>
          <p:nvPr/>
        </p:nvSpPr>
        <p:spPr>
          <a:xfrm>
            <a:off x="1708159" y="1330730"/>
            <a:ext cx="9252283" cy="4415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Lack of access at work</a:t>
            </a: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Minimum opening deposit</a:t>
            </a: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Fees/Financial cost</a:t>
            </a: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Lack of financial education</a:t>
            </a: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99"/>
                </a:solidFill>
                <a:latin typeface="PT Serif Caption" panose="02060603050505020204" pitchFamily="18" charset="77"/>
                <a:cs typeface="Times New Roman" panose="02020603050405020304" pitchFamily="18" charset="0"/>
              </a:rPr>
              <a:t>Retirement feels far away compared to immediate needs</a:t>
            </a:r>
          </a:p>
          <a:p>
            <a:pPr marL="685800" indent="-6858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99"/>
              </a:solidFill>
              <a:latin typeface="PT Serif Caption" panose="02060603050505020204" pitchFamily="18" charset="77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8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1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9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US" sz="9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accent5">
                  <a:lumMod val="75000"/>
                </a:schemeClr>
              </a:buClr>
            </a:pPr>
            <a:endParaRPr lang="en-US" sz="9600" dirty="0">
              <a:solidFill>
                <a:srgbClr val="0000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4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644</Words>
  <Application>Microsoft Macintosh PowerPoint</Application>
  <PresentationFormat>Widescreen</PresentationFormat>
  <Paragraphs>167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Gotham</vt:lpstr>
      <vt:lpstr>Gotham Bold</vt:lpstr>
      <vt:lpstr>Gotham Narrow Book</vt:lpstr>
      <vt:lpstr>PT Serif Caption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 Mosqueda</dc:creator>
  <cp:lastModifiedBy>mona masri</cp:lastModifiedBy>
  <cp:revision>254</cp:revision>
  <dcterms:created xsi:type="dcterms:W3CDTF">2019-02-15T21:43:41Z</dcterms:created>
  <dcterms:modified xsi:type="dcterms:W3CDTF">2019-03-12T21:49:40Z</dcterms:modified>
</cp:coreProperties>
</file>